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6" r:id="rId2"/>
    <p:sldId id="345" r:id="rId3"/>
    <p:sldId id="348" r:id="rId4"/>
    <p:sldId id="272" r:id="rId5"/>
    <p:sldId id="311" r:id="rId6"/>
    <p:sldId id="264" r:id="rId7"/>
    <p:sldId id="314" r:id="rId8"/>
    <p:sldId id="313" r:id="rId9"/>
    <p:sldId id="274" r:id="rId10"/>
    <p:sldId id="349" r:id="rId11"/>
    <p:sldId id="275" r:id="rId12"/>
    <p:sldId id="339" r:id="rId13"/>
    <p:sldId id="338" r:id="rId14"/>
    <p:sldId id="340" r:id="rId15"/>
    <p:sldId id="305" r:id="rId16"/>
    <p:sldId id="341" r:id="rId17"/>
    <p:sldId id="343" r:id="rId18"/>
    <p:sldId id="342" r:id="rId19"/>
    <p:sldId id="302" r:id="rId20"/>
    <p:sldId id="306" r:id="rId21"/>
    <p:sldId id="307" r:id="rId22"/>
    <p:sldId id="312" r:id="rId23"/>
    <p:sldId id="265" r:id="rId24"/>
    <p:sldId id="267"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00FF"/>
    <a:srgbClr val="008F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86531" autoAdjust="0"/>
  </p:normalViewPr>
  <p:slideViewPr>
    <p:cSldViewPr>
      <p:cViewPr varScale="1">
        <p:scale>
          <a:sx n="137" d="100"/>
          <a:sy n="137" d="100"/>
        </p:scale>
        <p:origin x="3738"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F56A7-3CDE-194F-B9AF-D598FBBF1989}" type="datetimeFigureOut">
              <a:rPr lang="en-US" smtClean="0"/>
              <a:pPr/>
              <a:t>9/24/2025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1097CB-F954-3545-B5D0-357D0C1748E3}" type="slidenum">
              <a:rPr lang="en-US" smtClean="0"/>
              <a:pPr/>
              <a:t>‹#›</a:t>
            </a:fld>
            <a:endParaRPr lang="en-US"/>
          </a:p>
        </p:txBody>
      </p:sp>
    </p:spTree>
    <p:extLst>
      <p:ext uri="{BB962C8B-B14F-4D97-AF65-F5344CB8AC3E}">
        <p14:creationId xmlns:p14="http://schemas.microsoft.com/office/powerpoint/2010/main" val="3176640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52AD58-60CE-E948-9CBA-0BD7030FC28E}" type="datetimeFigureOut">
              <a:rPr lang="en-US" smtClean="0"/>
              <a:pPr/>
              <a:t>9/24/2025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4DF53-3DD3-9F45-9E7E-472B96F1AB81}" type="slidenum">
              <a:rPr lang="en-US" smtClean="0"/>
              <a:pPr/>
              <a:t>‹#›</a:t>
            </a:fld>
            <a:endParaRPr lang="en-US"/>
          </a:p>
        </p:txBody>
      </p:sp>
    </p:spTree>
    <p:extLst>
      <p:ext uri="{BB962C8B-B14F-4D97-AF65-F5344CB8AC3E}">
        <p14:creationId xmlns:p14="http://schemas.microsoft.com/office/powerpoint/2010/main" val="16817638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3</a:t>
            </a:fld>
            <a:endParaRPr lang="en-US"/>
          </a:p>
        </p:txBody>
      </p:sp>
    </p:spTree>
    <p:extLst>
      <p:ext uri="{BB962C8B-B14F-4D97-AF65-F5344CB8AC3E}">
        <p14:creationId xmlns:p14="http://schemas.microsoft.com/office/powerpoint/2010/main" val="172795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single timer can generate up to 4 PWM signals with independent duty cycles and identical frequency. When multiple PWM signals are generated by the same timer, all rising edges occur at the same time. That is why it is called edge-aligned.</a:t>
            </a:r>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7</a:t>
            </a:fld>
            <a:endParaRPr lang="en-US"/>
          </a:p>
        </p:txBody>
      </p:sp>
    </p:spTree>
    <p:extLst>
      <p:ext uri="{BB962C8B-B14F-4D97-AF65-F5344CB8AC3E}">
        <p14:creationId xmlns:p14="http://schemas.microsoft.com/office/powerpoint/2010/main" val="66577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8</a:t>
            </a:fld>
            <a:endParaRPr lang="en-US"/>
          </a:p>
        </p:txBody>
      </p:sp>
    </p:spTree>
    <p:extLst>
      <p:ext uri="{BB962C8B-B14F-4D97-AF65-F5344CB8AC3E}">
        <p14:creationId xmlns:p14="http://schemas.microsoft.com/office/powerpoint/2010/main" val="172842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20</a:t>
            </a:fld>
            <a:endParaRPr lang="en-US"/>
          </a:p>
        </p:txBody>
      </p:sp>
    </p:spTree>
    <p:extLst>
      <p:ext uri="{BB962C8B-B14F-4D97-AF65-F5344CB8AC3E}">
        <p14:creationId xmlns:p14="http://schemas.microsoft.com/office/powerpoint/2010/main" val="258437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pPr eaLnBrk="1" latinLnBrk="0" hangingPunct="1"/>
            <a:fld id="{8E8B2B42-CBC2-7D4E-BA50-0E7F29B4DAAB}" type="datetime1">
              <a:rPr lang="en-US" smtClean="0"/>
              <a:t>9/24/2025</a:t>
            </a:fld>
            <a:endParaRPr lang="en-US" sz="1600" dirty="0"/>
          </a:p>
        </p:txBody>
      </p:sp>
      <p:sp>
        <p:nvSpPr>
          <p:cNvPr id="17" name="Footer Placeholder 16"/>
          <p:cNvSpPr>
            <a:spLocks noGrp="1"/>
          </p:cNvSpPr>
          <p:nvPr>
            <p:ph type="ftr" sz="quarter" idx="11"/>
          </p:nvPr>
        </p:nvSpPr>
        <p:spPr>
          <a:xfrm>
            <a:off x="3864864" y="6355080"/>
            <a:ext cx="4632960" cy="365760"/>
          </a:xfrm>
        </p:spPr>
        <p:txBody>
          <a:bodyPr/>
          <a:lstStyle/>
          <a:p>
            <a:endParaRPr kumimoji="0" lang="en-US" dirty="0"/>
          </a:p>
        </p:txBody>
      </p:sp>
      <p:sp>
        <p:nvSpPr>
          <p:cNvPr id="29" name="Slide Number Placeholder 28"/>
          <p:cNvSpPr>
            <a:spLocks noGrp="1"/>
          </p:cNvSpPr>
          <p:nvPr>
            <p:ph type="sldNum" sz="quarter" idx="12"/>
          </p:nvPr>
        </p:nvSpPr>
        <p:spPr>
          <a:xfrm>
            <a:off x="1621536" y="6355080"/>
            <a:ext cx="1625600" cy="365760"/>
          </a:xfrm>
        </p:spPr>
        <p:txBody>
          <a:bodyPr/>
          <a:lstStyle/>
          <a:p>
            <a:fld id="{EA7C8D44-3667-46F6-9772-CC52308E2A7F}" type="slidenum">
              <a:rPr kumimoji="0" lang="en-US" smtClean="0"/>
              <a:pPr/>
              <a:t>‹#›</a:t>
            </a:fld>
            <a:endParaRPr kumimoji="0"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597D1259-3A46-254C-ADDB-B5DA4F1DF3DA}" type="datetime1">
              <a:rPr lang="en-US" smtClean="0"/>
              <a:t>9/24/2025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CCA104EC-54AA-E04F-BDC0-22B4E8892699}" type="datetime1">
              <a:rPr lang="en-US" smtClean="0"/>
              <a:t>9/24/2025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eaLnBrk="1" latinLnBrk="0" hangingPunct="1"/>
            <a:fld id="{A9E6F060-20EB-3246-9088-08BF5F1271DE}" type="datetime1">
              <a:rPr lang="en-US" smtClean="0"/>
              <a:t>9/24/2025</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dirty="0"/>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pPr eaLnBrk="1" latinLnBrk="0" hangingPunct="1"/>
            <a:fld id="{34C82E41-DA7E-CA4C-823B-C759BEA16CE8}" type="datetime1">
              <a:rPr lang="en-US" smtClean="0"/>
              <a:t>9/24/2025</a:t>
            </a:fld>
            <a:endParaRPr lang="en-US" dirty="0"/>
          </a:p>
        </p:txBody>
      </p:sp>
      <p:sp>
        <p:nvSpPr>
          <p:cNvPr id="5" name="Footer Placeholder 4"/>
          <p:cNvSpPr>
            <a:spLocks noGrp="1"/>
          </p:cNvSpPr>
          <p:nvPr>
            <p:ph type="ftr" sz="quarter" idx="11"/>
          </p:nvPr>
        </p:nvSpPr>
        <p:spPr>
          <a:xfrm>
            <a:off x="3864864" y="6355080"/>
            <a:ext cx="4632960" cy="365760"/>
          </a:xfrm>
        </p:spPr>
        <p:txBody>
          <a:bodyPr/>
          <a:lstStyle/>
          <a:p>
            <a:endParaRPr kumimoji="0" lang="en-US" dirty="0"/>
          </a:p>
        </p:txBody>
      </p:sp>
      <p:sp>
        <p:nvSpPr>
          <p:cNvPr id="6" name="Slide Number Placeholder 5"/>
          <p:cNvSpPr>
            <a:spLocks noGrp="1"/>
          </p:cNvSpPr>
          <p:nvPr>
            <p:ph type="sldNum" sz="quarter" idx="12"/>
          </p:nvPr>
        </p:nvSpPr>
        <p:spPr>
          <a:xfrm>
            <a:off x="1426464" y="6355080"/>
            <a:ext cx="2027936" cy="365760"/>
          </a:xfrm>
        </p:spPr>
        <p:txBody>
          <a:bodyPr/>
          <a:lstStyle/>
          <a:p>
            <a:fld id="{EA7C8D44-3667-46F6-9772-CC52308E2A7F}" type="slidenum">
              <a:rPr kumimoji="0" lang="en-US" smtClean="0"/>
              <a:pPr/>
              <a:t>‹#›</a:t>
            </a:fld>
            <a:endParaRPr kumimoji="0"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eaLnBrk="1" latinLnBrk="0" hangingPunct="1"/>
            <a:fld id="{2500C8B0-EB1A-0A41-B839-C4B99CD2225A}" type="datetime1">
              <a:rPr lang="en-US" smtClean="0"/>
              <a:t>9/24/2025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eaLnBrk="1" latinLnBrk="0" hangingPunct="1"/>
            <a:fld id="{4F16605B-D952-1149-A111-28A5633BAE48}" type="datetime1">
              <a:rPr lang="en-US" smtClean="0"/>
              <a:t>9/24/2025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fld id="{91109A1C-29B2-B04E-8365-C9D22C4AE842}" type="datetime1">
              <a:rPr lang="en-US" smtClean="0"/>
              <a:t>9/24/2025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2CE417B6-A42B-064A-8677-46C55C4F613A}" type="datetime1">
              <a:rPr lang="en-US" smtClean="0"/>
              <a:t>9/24/2025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DE76F5AD-3F1F-7141-BC8A-012C5728BE2D}" type="datetime1">
              <a:rPr lang="en-US" smtClean="0"/>
              <a:t>9/24/2025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09FA12B8-739E-4D47-A14C-180C3BC10865}" type="datetime1">
              <a:rPr lang="en-US" smtClean="0"/>
              <a:t>9/24/2025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CDD18CD8-E404-844E-A4BD-DF69B8E5881E}" type="datetime1">
              <a:rPr lang="en-US" smtClean="0"/>
              <a:t>9/24/2025</a:t>
            </a:fld>
            <a:endParaRPr lang="en-US" sz="1400" dirty="0">
              <a:solidFill>
                <a:schemeClr val="tx2"/>
              </a:solidFill>
            </a:endParaRPr>
          </a:p>
        </p:txBody>
      </p:sp>
      <p:sp>
        <p:nvSpPr>
          <p:cNvPr id="3" name="Footer Placeholder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a:t>Dr. Yifeng Zhu</a:t>
            </a:r>
            <a:br>
              <a:rPr lang="en-US" sz="2000" dirty="0"/>
            </a:br>
            <a:r>
              <a:rPr lang="en-US" sz="2000" dirty="0"/>
              <a:t>Electrical and Computer Engineering</a:t>
            </a:r>
            <a:br>
              <a:rPr lang="en-US" sz="2000" dirty="0"/>
            </a:br>
            <a:r>
              <a:rPr lang="en-US" sz="2000" dirty="0"/>
              <a:t>University of Maine</a:t>
            </a:r>
          </a:p>
        </p:txBody>
      </p:sp>
      <p:sp>
        <p:nvSpPr>
          <p:cNvPr id="3" name="Subtitle 2"/>
          <p:cNvSpPr>
            <a:spLocks noGrp="1"/>
          </p:cNvSpPr>
          <p:nvPr>
            <p:ph type="subTitle" idx="1"/>
          </p:nvPr>
        </p:nvSpPr>
        <p:spPr/>
        <p:txBody>
          <a:bodyPr/>
          <a:lstStyle/>
          <a:p>
            <a:r>
              <a:rPr lang="en-US"/>
              <a:t>Fall 2025</a:t>
            </a:r>
            <a:endParaRPr lang="en-US" dirty="0"/>
          </a:p>
        </p:txBody>
      </p:sp>
      <p:sp>
        <p:nvSpPr>
          <p:cNvPr id="5" name="TextBox 4"/>
          <p:cNvSpPr txBox="1"/>
          <p:nvPr/>
        </p:nvSpPr>
        <p:spPr>
          <a:xfrm>
            <a:off x="4517733" y="431631"/>
            <a:ext cx="6477000" cy="646331"/>
          </a:xfrm>
          <a:prstGeom prst="rect">
            <a:avLst/>
          </a:prstGeom>
          <a:noFill/>
        </p:spPr>
        <p:txBody>
          <a:bodyPr wrap="square" rtlCol="0">
            <a:spAutoFit/>
          </a:bodyPr>
          <a:lstStyle/>
          <a:p>
            <a:pPr algn="r"/>
            <a:r>
              <a:rPr lang="en-US" b="1" dirty="0">
                <a:latin typeface="Bookman Old Style (Headings)"/>
              </a:rPr>
              <a:t>Embedded Systems with ARM Cortex-M Microcontrollers in Assembly Language and C</a:t>
            </a:r>
          </a:p>
        </p:txBody>
      </p:sp>
      <p:sp>
        <p:nvSpPr>
          <p:cNvPr id="6" name="TextBox 5"/>
          <p:cNvSpPr txBox="1"/>
          <p:nvPr/>
        </p:nvSpPr>
        <p:spPr>
          <a:xfrm>
            <a:off x="7315200" y="1905000"/>
            <a:ext cx="3679533" cy="830997"/>
          </a:xfrm>
          <a:prstGeom prst="rect">
            <a:avLst/>
          </a:prstGeom>
          <a:noFill/>
        </p:spPr>
        <p:txBody>
          <a:bodyPr wrap="none" rtlCol="0">
            <a:spAutoFit/>
          </a:bodyPr>
          <a:lstStyle/>
          <a:p>
            <a:pPr algn="r"/>
            <a:r>
              <a:rPr lang="en-US" sz="2400" b="1">
                <a:solidFill>
                  <a:srgbClr val="C00000"/>
                </a:solidFill>
              </a:rPr>
              <a:t>Chapter 16</a:t>
            </a:r>
            <a:endParaRPr lang="en-US" sz="2400" b="1" dirty="0">
              <a:solidFill>
                <a:srgbClr val="C00000"/>
              </a:solidFill>
            </a:endParaRPr>
          </a:p>
          <a:p>
            <a:pPr algn="r"/>
            <a:r>
              <a:rPr lang="en-US" sz="2400" b="1" dirty="0">
                <a:solidFill>
                  <a:srgbClr val="C00000"/>
                </a:solidFill>
              </a:rPr>
              <a:t>General-purpose Timers</a:t>
            </a:r>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1</a:t>
            </a:fld>
            <a:endParaRPr kumimoji="0" lang="en-US" dirty="0"/>
          </a:p>
        </p:txBody>
      </p:sp>
    </p:spTree>
    <p:extLst>
      <p:ext uri="{BB962C8B-B14F-4D97-AF65-F5344CB8AC3E}">
        <p14:creationId xmlns:p14="http://schemas.microsoft.com/office/powerpoint/2010/main" val="168328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40E8-40EF-D042-B361-3AD123ABD2C7}"/>
              </a:ext>
            </a:extLst>
          </p:cNvPr>
          <p:cNvSpPr>
            <a:spLocks noGrp="1"/>
          </p:cNvSpPr>
          <p:nvPr>
            <p:ph type="title"/>
          </p:nvPr>
        </p:nvSpPr>
        <p:spPr/>
        <p:txBody>
          <a:bodyPr/>
          <a:lstStyle/>
          <a:p>
            <a:r>
              <a:rPr lang="en-US" dirty="0"/>
              <a:t>Input </a:t>
            </a:r>
            <a:r>
              <a:rPr lang="en-US" dirty="0" err="1"/>
              <a:t>Prescaler</a:t>
            </a:r>
            <a:endParaRPr lang="en-US" dirty="0"/>
          </a:p>
        </p:txBody>
      </p:sp>
      <p:sp>
        <p:nvSpPr>
          <p:cNvPr id="3" name="Slide Number Placeholder 2">
            <a:extLst>
              <a:ext uri="{FF2B5EF4-FFF2-40B4-BE49-F238E27FC236}">
                <a16:creationId xmlns:a16="http://schemas.microsoft.com/office/drawing/2014/main" id="{870EA3CB-E079-E44B-991A-F87082A9BD42}"/>
              </a:ext>
            </a:extLst>
          </p:cNvPr>
          <p:cNvSpPr>
            <a:spLocks noGrp="1"/>
          </p:cNvSpPr>
          <p:nvPr>
            <p:ph type="sldNum" sz="quarter" idx="12"/>
          </p:nvPr>
        </p:nvSpPr>
        <p:spPr/>
        <p:txBody>
          <a:bodyPr/>
          <a:lstStyle/>
          <a:p>
            <a:fld id="{EA7C8D44-3667-46F6-9772-CC52308E2A7F}" type="slidenum">
              <a:rPr kumimoji="0" lang="en-US" smtClean="0"/>
              <a:pPr/>
              <a:t>10</a:t>
            </a:fld>
            <a:endParaRPr kumimoji="0" lang="en-US" dirty="0"/>
          </a:p>
        </p:txBody>
      </p:sp>
      <p:sp>
        <p:nvSpPr>
          <p:cNvPr id="4" name="Content Placeholder 3">
            <a:extLst>
              <a:ext uri="{FF2B5EF4-FFF2-40B4-BE49-F238E27FC236}">
                <a16:creationId xmlns:a16="http://schemas.microsoft.com/office/drawing/2014/main" id="{4A64B8B0-25E9-5F47-8CEE-86E03CD44E6D}"/>
              </a:ext>
            </a:extLst>
          </p:cNvPr>
          <p:cNvSpPr>
            <a:spLocks noGrp="1"/>
          </p:cNvSpPr>
          <p:nvPr>
            <p:ph sz="quarter" idx="1"/>
          </p:nvPr>
        </p:nvSpPr>
        <p:spPr>
          <a:xfrm>
            <a:off x="609600" y="1264473"/>
            <a:ext cx="8229600" cy="531238"/>
          </a:xfrm>
        </p:spPr>
        <p:txBody>
          <a:bodyPr/>
          <a:lstStyle/>
          <a:p>
            <a:r>
              <a:rPr lang="en-US" dirty="0"/>
              <a:t>Assume capture only rising edge</a:t>
            </a:r>
          </a:p>
        </p:txBody>
      </p:sp>
      <p:cxnSp>
        <p:nvCxnSpPr>
          <p:cNvPr id="154" name="Straight Connector 153">
            <a:extLst>
              <a:ext uri="{FF2B5EF4-FFF2-40B4-BE49-F238E27FC236}">
                <a16:creationId xmlns:a16="http://schemas.microsoft.com/office/drawing/2014/main" id="{B2B237CC-8676-1649-A80B-96338C8A544F}"/>
              </a:ext>
            </a:extLst>
          </p:cNvPr>
          <p:cNvCxnSpPr>
            <a:cxnSpLocks/>
          </p:cNvCxnSpPr>
          <p:nvPr/>
        </p:nvCxnSpPr>
        <p:spPr>
          <a:xfrm>
            <a:off x="3796007" y="2607988"/>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0AA63D8-7B16-464B-97DF-8EB5B9F92CCB}"/>
              </a:ext>
            </a:extLst>
          </p:cNvPr>
          <p:cNvCxnSpPr>
            <a:cxnSpLocks/>
          </p:cNvCxnSpPr>
          <p:nvPr/>
        </p:nvCxnSpPr>
        <p:spPr>
          <a:xfrm flipH="1" flipV="1">
            <a:off x="4049531" y="2150789"/>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D0E524D-4A8E-2146-AFE0-E1E47A6BA337}"/>
              </a:ext>
            </a:extLst>
          </p:cNvPr>
          <p:cNvCxnSpPr>
            <a:cxnSpLocks/>
          </p:cNvCxnSpPr>
          <p:nvPr/>
        </p:nvCxnSpPr>
        <p:spPr>
          <a:xfrm flipV="1">
            <a:off x="4303055" y="2150788"/>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E8DC575-A255-A54C-B4E1-A934887FFC85}"/>
              </a:ext>
            </a:extLst>
          </p:cNvPr>
          <p:cNvCxnSpPr>
            <a:cxnSpLocks/>
          </p:cNvCxnSpPr>
          <p:nvPr/>
        </p:nvCxnSpPr>
        <p:spPr>
          <a:xfrm>
            <a:off x="4049531" y="2150788"/>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351CAFB-8A9B-F949-AB81-79274DCD048E}"/>
              </a:ext>
            </a:extLst>
          </p:cNvPr>
          <p:cNvCxnSpPr>
            <a:cxnSpLocks/>
          </p:cNvCxnSpPr>
          <p:nvPr/>
        </p:nvCxnSpPr>
        <p:spPr>
          <a:xfrm>
            <a:off x="4301391" y="26058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07A4EFB-ED9B-DD41-8297-BBA8BB4C9349}"/>
              </a:ext>
            </a:extLst>
          </p:cNvPr>
          <p:cNvCxnSpPr>
            <a:cxnSpLocks/>
          </p:cNvCxnSpPr>
          <p:nvPr/>
        </p:nvCxnSpPr>
        <p:spPr>
          <a:xfrm flipH="1" flipV="1">
            <a:off x="4554915" y="2148626"/>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327545A-6C41-E14E-9715-DB487BA9AFA4}"/>
              </a:ext>
            </a:extLst>
          </p:cNvPr>
          <p:cNvCxnSpPr>
            <a:cxnSpLocks/>
          </p:cNvCxnSpPr>
          <p:nvPr/>
        </p:nvCxnSpPr>
        <p:spPr>
          <a:xfrm flipV="1">
            <a:off x="4808439" y="2148625"/>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14A36B-82CB-C94F-9934-E0F372274919}"/>
              </a:ext>
            </a:extLst>
          </p:cNvPr>
          <p:cNvCxnSpPr>
            <a:cxnSpLocks/>
          </p:cNvCxnSpPr>
          <p:nvPr/>
        </p:nvCxnSpPr>
        <p:spPr>
          <a:xfrm>
            <a:off x="4554915" y="21486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D592F5D-B64F-D440-99E8-57C6E59EFA60}"/>
              </a:ext>
            </a:extLst>
          </p:cNvPr>
          <p:cNvCxnSpPr>
            <a:cxnSpLocks/>
          </p:cNvCxnSpPr>
          <p:nvPr/>
        </p:nvCxnSpPr>
        <p:spPr>
          <a:xfrm>
            <a:off x="4805111" y="26058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EDAB8CF-7213-6B4A-9D93-FC177DE1DDC0}"/>
              </a:ext>
            </a:extLst>
          </p:cNvPr>
          <p:cNvCxnSpPr>
            <a:cxnSpLocks/>
          </p:cNvCxnSpPr>
          <p:nvPr/>
        </p:nvCxnSpPr>
        <p:spPr>
          <a:xfrm flipH="1" flipV="1">
            <a:off x="5058635" y="2148626"/>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5CACE10-D500-F74F-B15B-18829012D6D3}"/>
              </a:ext>
            </a:extLst>
          </p:cNvPr>
          <p:cNvCxnSpPr>
            <a:cxnSpLocks/>
          </p:cNvCxnSpPr>
          <p:nvPr/>
        </p:nvCxnSpPr>
        <p:spPr>
          <a:xfrm flipV="1">
            <a:off x="5312159" y="2148625"/>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F093FF9-A225-7545-80D8-4CDEB2956B7A}"/>
              </a:ext>
            </a:extLst>
          </p:cNvPr>
          <p:cNvCxnSpPr>
            <a:cxnSpLocks/>
          </p:cNvCxnSpPr>
          <p:nvPr/>
        </p:nvCxnSpPr>
        <p:spPr>
          <a:xfrm>
            <a:off x="5058635" y="21486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09FC987-2026-3945-AB16-FF0A2A22EF89}"/>
              </a:ext>
            </a:extLst>
          </p:cNvPr>
          <p:cNvCxnSpPr>
            <a:cxnSpLocks/>
          </p:cNvCxnSpPr>
          <p:nvPr/>
        </p:nvCxnSpPr>
        <p:spPr>
          <a:xfrm>
            <a:off x="5310495" y="26036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49E4140-C32F-A945-ADA1-1DEA31CF5C8F}"/>
              </a:ext>
            </a:extLst>
          </p:cNvPr>
          <p:cNvCxnSpPr>
            <a:cxnSpLocks/>
          </p:cNvCxnSpPr>
          <p:nvPr/>
        </p:nvCxnSpPr>
        <p:spPr>
          <a:xfrm flipH="1" flipV="1">
            <a:off x="5564019" y="21464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9F39965-8A56-BA4F-ACB4-A50B3B3E18BC}"/>
              </a:ext>
            </a:extLst>
          </p:cNvPr>
          <p:cNvCxnSpPr>
            <a:cxnSpLocks/>
          </p:cNvCxnSpPr>
          <p:nvPr/>
        </p:nvCxnSpPr>
        <p:spPr>
          <a:xfrm flipV="1">
            <a:off x="5817543" y="2146462"/>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B286F06-79FF-084B-9C4E-0A3B01F096DF}"/>
              </a:ext>
            </a:extLst>
          </p:cNvPr>
          <p:cNvCxnSpPr>
            <a:cxnSpLocks/>
          </p:cNvCxnSpPr>
          <p:nvPr/>
        </p:nvCxnSpPr>
        <p:spPr>
          <a:xfrm>
            <a:off x="5564019" y="21464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F80F3B3-E6A2-1F49-8E78-C76CF3A62E9A}"/>
              </a:ext>
            </a:extLst>
          </p:cNvPr>
          <p:cNvCxnSpPr>
            <a:cxnSpLocks/>
          </p:cNvCxnSpPr>
          <p:nvPr/>
        </p:nvCxnSpPr>
        <p:spPr>
          <a:xfrm>
            <a:off x="5812550" y="26058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E078C68-5C94-2241-BB3E-D6DBF7AB3A2B}"/>
              </a:ext>
            </a:extLst>
          </p:cNvPr>
          <p:cNvCxnSpPr>
            <a:cxnSpLocks/>
          </p:cNvCxnSpPr>
          <p:nvPr/>
        </p:nvCxnSpPr>
        <p:spPr>
          <a:xfrm flipH="1" flipV="1">
            <a:off x="6066074" y="2148626"/>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4BEF6C4-05DB-DF44-A2D6-05F2F80DCC78}"/>
              </a:ext>
            </a:extLst>
          </p:cNvPr>
          <p:cNvCxnSpPr>
            <a:cxnSpLocks/>
          </p:cNvCxnSpPr>
          <p:nvPr/>
        </p:nvCxnSpPr>
        <p:spPr>
          <a:xfrm flipV="1">
            <a:off x="6319598" y="2148625"/>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4BE3CE8-FAA2-F64A-ABA1-CBBDB25754C4}"/>
              </a:ext>
            </a:extLst>
          </p:cNvPr>
          <p:cNvCxnSpPr>
            <a:cxnSpLocks/>
          </p:cNvCxnSpPr>
          <p:nvPr/>
        </p:nvCxnSpPr>
        <p:spPr>
          <a:xfrm>
            <a:off x="6066074" y="21486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86099C0-4009-0646-A60E-ABAFFB6022D8}"/>
              </a:ext>
            </a:extLst>
          </p:cNvPr>
          <p:cNvCxnSpPr>
            <a:cxnSpLocks/>
          </p:cNvCxnSpPr>
          <p:nvPr/>
        </p:nvCxnSpPr>
        <p:spPr>
          <a:xfrm>
            <a:off x="6317934" y="26036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42FBF3-0A62-AC47-94D0-AA460E6548AD}"/>
              </a:ext>
            </a:extLst>
          </p:cNvPr>
          <p:cNvCxnSpPr>
            <a:cxnSpLocks/>
          </p:cNvCxnSpPr>
          <p:nvPr/>
        </p:nvCxnSpPr>
        <p:spPr>
          <a:xfrm flipH="1" flipV="1">
            <a:off x="6571458" y="21464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CA3024E-7817-7C41-B408-B12D812879D7}"/>
              </a:ext>
            </a:extLst>
          </p:cNvPr>
          <p:cNvCxnSpPr>
            <a:cxnSpLocks/>
          </p:cNvCxnSpPr>
          <p:nvPr/>
        </p:nvCxnSpPr>
        <p:spPr>
          <a:xfrm flipV="1">
            <a:off x="6824982" y="2146462"/>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58FAB94-5C26-B246-ACEC-3622B47E33A8}"/>
              </a:ext>
            </a:extLst>
          </p:cNvPr>
          <p:cNvCxnSpPr>
            <a:cxnSpLocks/>
          </p:cNvCxnSpPr>
          <p:nvPr/>
        </p:nvCxnSpPr>
        <p:spPr>
          <a:xfrm>
            <a:off x="6571458" y="21464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5B7E4F3-7BC6-C14E-807D-A87F1936C73A}"/>
              </a:ext>
            </a:extLst>
          </p:cNvPr>
          <p:cNvCxnSpPr>
            <a:cxnSpLocks/>
          </p:cNvCxnSpPr>
          <p:nvPr/>
        </p:nvCxnSpPr>
        <p:spPr>
          <a:xfrm>
            <a:off x="6821654" y="26036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762F905-0125-B74F-978B-7EB394EC8BA9}"/>
              </a:ext>
            </a:extLst>
          </p:cNvPr>
          <p:cNvCxnSpPr>
            <a:cxnSpLocks/>
          </p:cNvCxnSpPr>
          <p:nvPr/>
        </p:nvCxnSpPr>
        <p:spPr>
          <a:xfrm flipH="1" flipV="1">
            <a:off x="7075178" y="21464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AB31E29A-5F2B-4649-8987-DDC2A6CEA08C}"/>
              </a:ext>
            </a:extLst>
          </p:cNvPr>
          <p:cNvCxnSpPr>
            <a:cxnSpLocks/>
          </p:cNvCxnSpPr>
          <p:nvPr/>
        </p:nvCxnSpPr>
        <p:spPr>
          <a:xfrm flipV="1">
            <a:off x="7328702" y="2146462"/>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FC14D2D-7686-5941-9201-869E21ED4F9E}"/>
              </a:ext>
            </a:extLst>
          </p:cNvPr>
          <p:cNvCxnSpPr>
            <a:cxnSpLocks/>
          </p:cNvCxnSpPr>
          <p:nvPr/>
        </p:nvCxnSpPr>
        <p:spPr>
          <a:xfrm>
            <a:off x="7075178" y="21464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89380D0-4B76-A84B-B1BA-BCB49C4F40C9}"/>
              </a:ext>
            </a:extLst>
          </p:cNvPr>
          <p:cNvCxnSpPr>
            <a:cxnSpLocks/>
          </p:cNvCxnSpPr>
          <p:nvPr/>
        </p:nvCxnSpPr>
        <p:spPr>
          <a:xfrm>
            <a:off x="7327038" y="2601499"/>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B8A6A76-CFAE-F846-BE45-369445072B68}"/>
              </a:ext>
            </a:extLst>
          </p:cNvPr>
          <p:cNvCxnSpPr>
            <a:cxnSpLocks/>
          </p:cNvCxnSpPr>
          <p:nvPr/>
        </p:nvCxnSpPr>
        <p:spPr>
          <a:xfrm flipH="1" flipV="1">
            <a:off x="7580562" y="21443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0798E27-5F47-EF49-98AA-9ACBDA2508E7}"/>
              </a:ext>
            </a:extLst>
          </p:cNvPr>
          <p:cNvCxnSpPr>
            <a:cxnSpLocks/>
          </p:cNvCxnSpPr>
          <p:nvPr/>
        </p:nvCxnSpPr>
        <p:spPr>
          <a:xfrm flipV="1">
            <a:off x="7834086" y="2144299"/>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9A63E04-A13E-314C-8EF0-4455F35D668B}"/>
              </a:ext>
            </a:extLst>
          </p:cNvPr>
          <p:cNvCxnSpPr>
            <a:cxnSpLocks/>
          </p:cNvCxnSpPr>
          <p:nvPr/>
        </p:nvCxnSpPr>
        <p:spPr>
          <a:xfrm>
            <a:off x="7580562" y="2144299"/>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7625C36-94E6-DE48-8E19-B126079AF83D}"/>
              </a:ext>
            </a:extLst>
          </p:cNvPr>
          <p:cNvCxnSpPr>
            <a:cxnSpLocks/>
          </p:cNvCxnSpPr>
          <p:nvPr/>
        </p:nvCxnSpPr>
        <p:spPr>
          <a:xfrm>
            <a:off x="7851328" y="2594849"/>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92196DC-6709-2C4D-809E-00DE0FB123E9}"/>
              </a:ext>
            </a:extLst>
          </p:cNvPr>
          <p:cNvCxnSpPr>
            <a:cxnSpLocks/>
          </p:cNvCxnSpPr>
          <p:nvPr/>
        </p:nvCxnSpPr>
        <p:spPr>
          <a:xfrm flipH="1" flipV="1">
            <a:off x="8104852" y="213765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A5C5B32-9D7E-EF4D-A951-8CC4A05AF1D7}"/>
              </a:ext>
            </a:extLst>
          </p:cNvPr>
          <p:cNvCxnSpPr>
            <a:cxnSpLocks/>
          </p:cNvCxnSpPr>
          <p:nvPr/>
        </p:nvCxnSpPr>
        <p:spPr>
          <a:xfrm flipV="1">
            <a:off x="8358376" y="2137649"/>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3B74D0F-6429-7240-81F8-9D10FC1AEFD9}"/>
              </a:ext>
            </a:extLst>
          </p:cNvPr>
          <p:cNvCxnSpPr>
            <a:cxnSpLocks/>
          </p:cNvCxnSpPr>
          <p:nvPr/>
        </p:nvCxnSpPr>
        <p:spPr>
          <a:xfrm>
            <a:off x="8104852" y="2137649"/>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5A91705-CF6A-2F43-9C3D-683766F15A6C}"/>
              </a:ext>
            </a:extLst>
          </p:cNvPr>
          <p:cNvCxnSpPr>
            <a:cxnSpLocks/>
          </p:cNvCxnSpPr>
          <p:nvPr/>
        </p:nvCxnSpPr>
        <p:spPr>
          <a:xfrm>
            <a:off x="8356712" y="2592686"/>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58255E0-B0B1-E148-A00C-F48900E0D856}"/>
              </a:ext>
            </a:extLst>
          </p:cNvPr>
          <p:cNvCxnSpPr>
            <a:cxnSpLocks/>
          </p:cNvCxnSpPr>
          <p:nvPr/>
        </p:nvCxnSpPr>
        <p:spPr>
          <a:xfrm flipH="1" flipV="1">
            <a:off x="8610236" y="213548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341B436-0C45-6847-B53F-00A7F3798555}"/>
              </a:ext>
            </a:extLst>
          </p:cNvPr>
          <p:cNvCxnSpPr>
            <a:cxnSpLocks/>
          </p:cNvCxnSpPr>
          <p:nvPr/>
        </p:nvCxnSpPr>
        <p:spPr>
          <a:xfrm flipV="1">
            <a:off x="8863760" y="2135486"/>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B6AD11B-8832-FE44-821C-C8A2AB04D9C2}"/>
              </a:ext>
            </a:extLst>
          </p:cNvPr>
          <p:cNvCxnSpPr>
            <a:cxnSpLocks/>
          </p:cNvCxnSpPr>
          <p:nvPr/>
        </p:nvCxnSpPr>
        <p:spPr>
          <a:xfrm>
            <a:off x="8610236" y="2135486"/>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F59769F-2383-484B-8EDE-8A316E10F65B}"/>
              </a:ext>
            </a:extLst>
          </p:cNvPr>
          <p:cNvCxnSpPr>
            <a:cxnSpLocks/>
          </p:cNvCxnSpPr>
          <p:nvPr/>
        </p:nvCxnSpPr>
        <p:spPr>
          <a:xfrm>
            <a:off x="8860432" y="2592686"/>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8E1FEFE-A826-254E-8DE5-AF4C1B481761}"/>
              </a:ext>
            </a:extLst>
          </p:cNvPr>
          <p:cNvCxnSpPr>
            <a:cxnSpLocks/>
          </p:cNvCxnSpPr>
          <p:nvPr/>
        </p:nvCxnSpPr>
        <p:spPr>
          <a:xfrm flipH="1" flipV="1">
            <a:off x="9113956" y="213548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10CB233-6D8E-9E42-B4F1-D5B3B7314CDF}"/>
              </a:ext>
            </a:extLst>
          </p:cNvPr>
          <p:cNvCxnSpPr>
            <a:cxnSpLocks/>
          </p:cNvCxnSpPr>
          <p:nvPr/>
        </p:nvCxnSpPr>
        <p:spPr>
          <a:xfrm flipV="1">
            <a:off x="9367480" y="2135486"/>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3B60D1A-3538-9846-9B04-24EF9FE53A2C}"/>
              </a:ext>
            </a:extLst>
          </p:cNvPr>
          <p:cNvCxnSpPr>
            <a:cxnSpLocks/>
          </p:cNvCxnSpPr>
          <p:nvPr/>
        </p:nvCxnSpPr>
        <p:spPr>
          <a:xfrm>
            <a:off x="9113956" y="2135486"/>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1D2EC65-7FC9-3047-BFD7-E1A384EE2FBC}"/>
              </a:ext>
            </a:extLst>
          </p:cNvPr>
          <p:cNvCxnSpPr>
            <a:cxnSpLocks/>
          </p:cNvCxnSpPr>
          <p:nvPr/>
        </p:nvCxnSpPr>
        <p:spPr>
          <a:xfrm>
            <a:off x="9365816" y="2590523"/>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93CF6011-706B-F34E-9F2C-99EBE77A71E3}"/>
              </a:ext>
            </a:extLst>
          </p:cNvPr>
          <p:cNvCxnSpPr>
            <a:cxnSpLocks/>
          </p:cNvCxnSpPr>
          <p:nvPr/>
        </p:nvCxnSpPr>
        <p:spPr>
          <a:xfrm flipH="1" flipV="1">
            <a:off x="9619340" y="2133324"/>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C58CB76-7FFA-EF41-AFC7-8ED5D3DDDC1F}"/>
              </a:ext>
            </a:extLst>
          </p:cNvPr>
          <p:cNvCxnSpPr>
            <a:cxnSpLocks/>
          </p:cNvCxnSpPr>
          <p:nvPr/>
        </p:nvCxnSpPr>
        <p:spPr>
          <a:xfrm flipV="1">
            <a:off x="9872864" y="2133323"/>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370ADC2-9528-714C-9BB6-A5E7B47D9F70}"/>
              </a:ext>
            </a:extLst>
          </p:cNvPr>
          <p:cNvCxnSpPr>
            <a:cxnSpLocks/>
          </p:cNvCxnSpPr>
          <p:nvPr/>
        </p:nvCxnSpPr>
        <p:spPr>
          <a:xfrm>
            <a:off x="9619340" y="2133323"/>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0E54C304-453D-334A-8375-F2DCEB546072}"/>
              </a:ext>
            </a:extLst>
          </p:cNvPr>
          <p:cNvSpPr txBox="1"/>
          <p:nvPr/>
        </p:nvSpPr>
        <p:spPr>
          <a:xfrm>
            <a:off x="2065003" y="2040920"/>
            <a:ext cx="1203387" cy="707886"/>
          </a:xfrm>
          <a:prstGeom prst="rect">
            <a:avLst/>
          </a:prstGeom>
          <a:noFill/>
        </p:spPr>
        <p:txBody>
          <a:bodyPr wrap="square" rtlCol="0">
            <a:spAutoFit/>
          </a:bodyPr>
          <a:lstStyle/>
          <a:p>
            <a:r>
              <a:rPr lang="en-US" sz="2000" dirty="0"/>
              <a:t>External Signal</a:t>
            </a:r>
          </a:p>
        </p:txBody>
      </p:sp>
      <p:cxnSp>
        <p:nvCxnSpPr>
          <p:cNvPr id="258" name="Straight Connector 257">
            <a:extLst>
              <a:ext uri="{FF2B5EF4-FFF2-40B4-BE49-F238E27FC236}">
                <a16:creationId xmlns:a16="http://schemas.microsoft.com/office/drawing/2014/main" id="{5D0BFD2F-198B-9746-9181-20656F85C605}"/>
              </a:ext>
            </a:extLst>
          </p:cNvPr>
          <p:cNvCxnSpPr>
            <a:cxnSpLocks/>
          </p:cNvCxnSpPr>
          <p:nvPr/>
        </p:nvCxnSpPr>
        <p:spPr>
          <a:xfrm>
            <a:off x="3796007" y="3672625"/>
            <a:ext cx="621253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72" name="Group 271">
            <a:extLst>
              <a:ext uri="{FF2B5EF4-FFF2-40B4-BE49-F238E27FC236}">
                <a16:creationId xmlns:a16="http://schemas.microsoft.com/office/drawing/2014/main" id="{C0538A27-5FD0-824E-A152-067B6EC0E4AE}"/>
              </a:ext>
            </a:extLst>
          </p:cNvPr>
          <p:cNvGrpSpPr/>
          <p:nvPr/>
        </p:nvGrpSpPr>
        <p:grpSpPr>
          <a:xfrm>
            <a:off x="4049532" y="3201824"/>
            <a:ext cx="5571473" cy="476828"/>
            <a:chOff x="2270588" y="2349061"/>
            <a:chExt cx="5571473" cy="476828"/>
          </a:xfrm>
        </p:grpSpPr>
        <p:cxnSp>
          <p:nvCxnSpPr>
            <p:cNvPr id="260" name="Straight Connector 259">
              <a:extLst>
                <a:ext uri="{FF2B5EF4-FFF2-40B4-BE49-F238E27FC236}">
                  <a16:creationId xmlns:a16="http://schemas.microsoft.com/office/drawing/2014/main" id="{EFE46458-E731-4B4E-9C66-359DDA5336C0}"/>
                </a:ext>
              </a:extLst>
            </p:cNvPr>
            <p:cNvCxnSpPr>
              <a:cxnSpLocks/>
            </p:cNvCxnSpPr>
            <p:nvPr/>
          </p:nvCxnSpPr>
          <p:spPr>
            <a:xfrm flipH="1" flipV="1">
              <a:off x="2270588" y="2366526"/>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DA5511B-F6FE-0248-8052-1EAF47A9608A}"/>
                </a:ext>
              </a:extLst>
            </p:cNvPr>
            <p:cNvCxnSpPr>
              <a:cxnSpLocks/>
            </p:cNvCxnSpPr>
            <p:nvPr/>
          </p:nvCxnSpPr>
          <p:spPr>
            <a:xfrm flipH="1" flipV="1">
              <a:off x="2775972" y="23643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FF918F7-C643-5840-A891-EB8DA283820A}"/>
                </a:ext>
              </a:extLst>
            </p:cNvPr>
            <p:cNvCxnSpPr>
              <a:cxnSpLocks/>
            </p:cNvCxnSpPr>
            <p:nvPr/>
          </p:nvCxnSpPr>
          <p:spPr>
            <a:xfrm flipH="1" flipV="1">
              <a:off x="3279692" y="23643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226017C-1596-8543-9E06-E3DF458334AC}"/>
                </a:ext>
              </a:extLst>
            </p:cNvPr>
            <p:cNvCxnSpPr>
              <a:cxnSpLocks/>
            </p:cNvCxnSpPr>
            <p:nvPr/>
          </p:nvCxnSpPr>
          <p:spPr>
            <a:xfrm flipH="1" flipV="1">
              <a:off x="3785076"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E071EC0-9F48-7945-817D-598BBACF8789}"/>
                </a:ext>
              </a:extLst>
            </p:cNvPr>
            <p:cNvCxnSpPr>
              <a:cxnSpLocks/>
            </p:cNvCxnSpPr>
            <p:nvPr/>
          </p:nvCxnSpPr>
          <p:spPr>
            <a:xfrm flipH="1" flipV="1">
              <a:off x="4287131" y="23643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E9784DD-906C-5440-AC9B-BCBBAF49FF6A}"/>
                </a:ext>
              </a:extLst>
            </p:cNvPr>
            <p:cNvCxnSpPr>
              <a:cxnSpLocks/>
            </p:cNvCxnSpPr>
            <p:nvPr/>
          </p:nvCxnSpPr>
          <p:spPr>
            <a:xfrm flipH="1" flipV="1">
              <a:off x="4792515"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63D78EA5-1DF2-8E4B-A650-CB38817BD959}"/>
                </a:ext>
              </a:extLst>
            </p:cNvPr>
            <p:cNvCxnSpPr>
              <a:cxnSpLocks/>
            </p:cNvCxnSpPr>
            <p:nvPr/>
          </p:nvCxnSpPr>
          <p:spPr>
            <a:xfrm flipH="1" flipV="1">
              <a:off x="5296235"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AD6B682-097D-F94B-94A7-019CED3D40E0}"/>
                </a:ext>
              </a:extLst>
            </p:cNvPr>
            <p:cNvCxnSpPr>
              <a:cxnSpLocks/>
            </p:cNvCxnSpPr>
            <p:nvPr/>
          </p:nvCxnSpPr>
          <p:spPr>
            <a:xfrm flipH="1" flipV="1">
              <a:off x="5801619" y="236003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8E40292-835F-154E-8BD6-B10C9EFD9D28}"/>
                </a:ext>
              </a:extLst>
            </p:cNvPr>
            <p:cNvCxnSpPr>
              <a:cxnSpLocks/>
            </p:cNvCxnSpPr>
            <p:nvPr/>
          </p:nvCxnSpPr>
          <p:spPr>
            <a:xfrm flipH="1" flipV="1">
              <a:off x="6325909" y="235338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293A7E6-6EA9-124E-90C9-A1B21A948053}"/>
                </a:ext>
              </a:extLst>
            </p:cNvPr>
            <p:cNvCxnSpPr>
              <a:cxnSpLocks/>
            </p:cNvCxnSpPr>
            <p:nvPr/>
          </p:nvCxnSpPr>
          <p:spPr>
            <a:xfrm flipH="1" flipV="1">
              <a:off x="6831293" y="2351224"/>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4C07420-1F4F-DE4B-A340-52C90D79B653}"/>
                </a:ext>
              </a:extLst>
            </p:cNvPr>
            <p:cNvCxnSpPr>
              <a:cxnSpLocks/>
            </p:cNvCxnSpPr>
            <p:nvPr/>
          </p:nvCxnSpPr>
          <p:spPr>
            <a:xfrm flipH="1" flipV="1">
              <a:off x="7335013" y="2351224"/>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A833A2F-6BE4-4C47-BFC4-F295014AF8CF}"/>
                </a:ext>
              </a:extLst>
            </p:cNvPr>
            <p:cNvCxnSpPr>
              <a:cxnSpLocks/>
            </p:cNvCxnSpPr>
            <p:nvPr/>
          </p:nvCxnSpPr>
          <p:spPr>
            <a:xfrm flipH="1" flipV="1">
              <a:off x="7840397" y="2349061"/>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3" name="TextBox 272">
            <a:extLst>
              <a:ext uri="{FF2B5EF4-FFF2-40B4-BE49-F238E27FC236}">
                <a16:creationId xmlns:a16="http://schemas.microsoft.com/office/drawing/2014/main" id="{87FA8E1B-FE44-7C4E-BAA8-1DC7E63298B4}"/>
              </a:ext>
            </a:extLst>
          </p:cNvPr>
          <p:cNvSpPr txBox="1"/>
          <p:nvPr/>
        </p:nvSpPr>
        <p:spPr>
          <a:xfrm>
            <a:off x="1988621" y="3087457"/>
            <a:ext cx="1680624" cy="707886"/>
          </a:xfrm>
          <a:prstGeom prst="rect">
            <a:avLst/>
          </a:prstGeom>
          <a:noFill/>
        </p:spPr>
        <p:txBody>
          <a:bodyPr wrap="square" rtlCol="0">
            <a:spAutoFit/>
          </a:bodyPr>
          <a:lstStyle/>
          <a:p>
            <a:r>
              <a:rPr lang="en-US" sz="2000" dirty="0"/>
              <a:t>Capture every rising edge</a:t>
            </a:r>
          </a:p>
        </p:txBody>
      </p:sp>
      <p:grpSp>
        <p:nvGrpSpPr>
          <p:cNvPr id="298" name="Group 297">
            <a:extLst>
              <a:ext uri="{FF2B5EF4-FFF2-40B4-BE49-F238E27FC236}">
                <a16:creationId xmlns:a16="http://schemas.microsoft.com/office/drawing/2014/main" id="{94A4321E-7743-684E-B768-3830F843FE34}"/>
              </a:ext>
            </a:extLst>
          </p:cNvPr>
          <p:cNvGrpSpPr/>
          <p:nvPr/>
        </p:nvGrpSpPr>
        <p:grpSpPr>
          <a:xfrm>
            <a:off x="1967643" y="4120244"/>
            <a:ext cx="8019922" cy="707886"/>
            <a:chOff x="443643" y="4120244"/>
            <a:chExt cx="8019922" cy="707886"/>
          </a:xfrm>
        </p:grpSpPr>
        <p:cxnSp>
          <p:nvCxnSpPr>
            <p:cNvPr id="274" name="Straight Connector 273">
              <a:extLst>
                <a:ext uri="{FF2B5EF4-FFF2-40B4-BE49-F238E27FC236}">
                  <a16:creationId xmlns:a16="http://schemas.microsoft.com/office/drawing/2014/main" id="{1D95C9E5-A342-CC41-9FC4-DB955F29C221}"/>
                </a:ext>
              </a:extLst>
            </p:cNvPr>
            <p:cNvCxnSpPr>
              <a:cxnSpLocks/>
            </p:cNvCxnSpPr>
            <p:nvPr/>
          </p:nvCxnSpPr>
          <p:spPr>
            <a:xfrm>
              <a:off x="2251029" y="4705412"/>
              <a:ext cx="621253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9350CC7A-D8D7-5D4F-99E4-B51123CEDFF6}"/>
                </a:ext>
              </a:extLst>
            </p:cNvPr>
            <p:cNvGrpSpPr/>
            <p:nvPr/>
          </p:nvGrpSpPr>
          <p:grpSpPr>
            <a:xfrm>
              <a:off x="3009937" y="4234611"/>
              <a:ext cx="5066089" cy="474665"/>
              <a:chOff x="2775972" y="2349061"/>
              <a:chExt cx="5066089" cy="474665"/>
            </a:xfrm>
          </p:grpSpPr>
          <p:cxnSp>
            <p:nvCxnSpPr>
              <p:cNvPr id="277" name="Straight Connector 276">
                <a:extLst>
                  <a:ext uri="{FF2B5EF4-FFF2-40B4-BE49-F238E27FC236}">
                    <a16:creationId xmlns:a16="http://schemas.microsoft.com/office/drawing/2014/main" id="{3B654F18-0F16-CC46-9543-626FB6800B93}"/>
                  </a:ext>
                </a:extLst>
              </p:cNvPr>
              <p:cNvCxnSpPr>
                <a:cxnSpLocks/>
              </p:cNvCxnSpPr>
              <p:nvPr/>
            </p:nvCxnSpPr>
            <p:spPr>
              <a:xfrm flipH="1" flipV="1">
                <a:off x="2775972" y="23643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DDC716E8-8662-4E4A-97DF-29E0A4F09B80}"/>
                  </a:ext>
                </a:extLst>
              </p:cNvPr>
              <p:cNvCxnSpPr>
                <a:cxnSpLocks/>
              </p:cNvCxnSpPr>
              <p:nvPr/>
            </p:nvCxnSpPr>
            <p:spPr>
              <a:xfrm flipH="1" flipV="1">
                <a:off x="3785076"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A79E37A-336A-5A42-A14C-26AA6AAEFC2D}"/>
                  </a:ext>
                </a:extLst>
              </p:cNvPr>
              <p:cNvCxnSpPr>
                <a:cxnSpLocks/>
              </p:cNvCxnSpPr>
              <p:nvPr/>
            </p:nvCxnSpPr>
            <p:spPr>
              <a:xfrm flipH="1" flipV="1">
                <a:off x="4792515"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4972DE-6352-8645-838E-835F000F0132}"/>
                  </a:ext>
                </a:extLst>
              </p:cNvPr>
              <p:cNvCxnSpPr>
                <a:cxnSpLocks/>
              </p:cNvCxnSpPr>
              <p:nvPr/>
            </p:nvCxnSpPr>
            <p:spPr>
              <a:xfrm flipH="1" flipV="1">
                <a:off x="5801619" y="236003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5666C82D-A69D-B14F-BEB3-9B5702E3FF07}"/>
                  </a:ext>
                </a:extLst>
              </p:cNvPr>
              <p:cNvCxnSpPr>
                <a:cxnSpLocks/>
              </p:cNvCxnSpPr>
              <p:nvPr/>
            </p:nvCxnSpPr>
            <p:spPr>
              <a:xfrm flipH="1" flipV="1">
                <a:off x="6831293" y="2351224"/>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BA8501A-F243-EA4C-8B1D-FDA92A501826}"/>
                  </a:ext>
                </a:extLst>
              </p:cNvPr>
              <p:cNvCxnSpPr>
                <a:cxnSpLocks/>
              </p:cNvCxnSpPr>
              <p:nvPr/>
            </p:nvCxnSpPr>
            <p:spPr>
              <a:xfrm flipH="1" flipV="1">
                <a:off x="7840397" y="2349061"/>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7F2E435B-9AFB-2B49-B96C-B985FB3554C7}"/>
                </a:ext>
              </a:extLst>
            </p:cNvPr>
            <p:cNvSpPr txBox="1"/>
            <p:nvPr/>
          </p:nvSpPr>
          <p:spPr>
            <a:xfrm>
              <a:off x="443643" y="4120244"/>
              <a:ext cx="1680624" cy="707886"/>
            </a:xfrm>
            <a:prstGeom prst="rect">
              <a:avLst/>
            </a:prstGeom>
            <a:noFill/>
          </p:spPr>
          <p:txBody>
            <a:bodyPr wrap="square" rtlCol="0">
              <a:spAutoFit/>
            </a:bodyPr>
            <a:lstStyle/>
            <a:p>
              <a:r>
                <a:rPr lang="en-US" sz="2000" dirty="0"/>
                <a:t>Capture every 2 rising edges</a:t>
              </a:r>
            </a:p>
          </p:txBody>
        </p:sp>
      </p:grpSp>
      <p:grpSp>
        <p:nvGrpSpPr>
          <p:cNvPr id="299" name="Group 298">
            <a:extLst>
              <a:ext uri="{FF2B5EF4-FFF2-40B4-BE49-F238E27FC236}">
                <a16:creationId xmlns:a16="http://schemas.microsoft.com/office/drawing/2014/main" id="{BDA41A60-2013-6446-8B87-49D416BBCC66}"/>
              </a:ext>
            </a:extLst>
          </p:cNvPr>
          <p:cNvGrpSpPr/>
          <p:nvPr/>
        </p:nvGrpSpPr>
        <p:grpSpPr>
          <a:xfrm>
            <a:off x="1967643" y="5142571"/>
            <a:ext cx="8019922" cy="707886"/>
            <a:chOff x="443643" y="5142571"/>
            <a:chExt cx="8019922" cy="707886"/>
          </a:xfrm>
        </p:grpSpPr>
        <p:cxnSp>
          <p:nvCxnSpPr>
            <p:cNvPr id="289" name="Straight Connector 288">
              <a:extLst>
                <a:ext uri="{FF2B5EF4-FFF2-40B4-BE49-F238E27FC236}">
                  <a16:creationId xmlns:a16="http://schemas.microsoft.com/office/drawing/2014/main" id="{37E6AD19-D9BA-7640-9C9C-F27CEBC82B99}"/>
                </a:ext>
              </a:extLst>
            </p:cNvPr>
            <p:cNvCxnSpPr>
              <a:cxnSpLocks/>
            </p:cNvCxnSpPr>
            <p:nvPr/>
          </p:nvCxnSpPr>
          <p:spPr>
            <a:xfrm>
              <a:off x="2251029" y="5727739"/>
              <a:ext cx="621253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90" name="Group 289">
              <a:extLst>
                <a:ext uri="{FF2B5EF4-FFF2-40B4-BE49-F238E27FC236}">
                  <a16:creationId xmlns:a16="http://schemas.microsoft.com/office/drawing/2014/main" id="{311FB38C-534F-7647-82A4-33A79D3CCD19}"/>
                </a:ext>
              </a:extLst>
            </p:cNvPr>
            <p:cNvGrpSpPr/>
            <p:nvPr/>
          </p:nvGrpSpPr>
          <p:grpSpPr>
            <a:xfrm>
              <a:off x="4019041" y="5256938"/>
              <a:ext cx="4056985" cy="472502"/>
              <a:chOff x="3785076" y="2349061"/>
              <a:chExt cx="4056985" cy="472502"/>
            </a:xfrm>
          </p:grpSpPr>
          <p:cxnSp>
            <p:nvCxnSpPr>
              <p:cNvPr id="292" name="Straight Connector 291">
                <a:extLst>
                  <a:ext uri="{FF2B5EF4-FFF2-40B4-BE49-F238E27FC236}">
                    <a16:creationId xmlns:a16="http://schemas.microsoft.com/office/drawing/2014/main" id="{C9CC576D-46EB-3642-B29A-4E3C84241DB2}"/>
                  </a:ext>
                </a:extLst>
              </p:cNvPr>
              <p:cNvCxnSpPr>
                <a:cxnSpLocks/>
              </p:cNvCxnSpPr>
              <p:nvPr/>
            </p:nvCxnSpPr>
            <p:spPr>
              <a:xfrm flipH="1" flipV="1">
                <a:off x="3785076"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E6E69048-D6AD-2642-B6EC-7751ECFE390A}"/>
                  </a:ext>
                </a:extLst>
              </p:cNvPr>
              <p:cNvCxnSpPr>
                <a:cxnSpLocks/>
              </p:cNvCxnSpPr>
              <p:nvPr/>
            </p:nvCxnSpPr>
            <p:spPr>
              <a:xfrm flipH="1" flipV="1">
                <a:off x="5801619" y="236003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6AC968A3-2EBC-1547-A854-FDC13BCE64B7}"/>
                  </a:ext>
                </a:extLst>
              </p:cNvPr>
              <p:cNvCxnSpPr>
                <a:cxnSpLocks/>
              </p:cNvCxnSpPr>
              <p:nvPr/>
            </p:nvCxnSpPr>
            <p:spPr>
              <a:xfrm flipH="1" flipV="1">
                <a:off x="7840397" y="2349061"/>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97" name="TextBox 296">
              <a:extLst>
                <a:ext uri="{FF2B5EF4-FFF2-40B4-BE49-F238E27FC236}">
                  <a16:creationId xmlns:a16="http://schemas.microsoft.com/office/drawing/2014/main" id="{CBBB83F6-7378-954A-876D-6B6EF312FAF3}"/>
                </a:ext>
              </a:extLst>
            </p:cNvPr>
            <p:cNvSpPr txBox="1"/>
            <p:nvPr/>
          </p:nvSpPr>
          <p:spPr>
            <a:xfrm>
              <a:off x="443643" y="5142571"/>
              <a:ext cx="1680624" cy="707886"/>
            </a:xfrm>
            <a:prstGeom prst="rect">
              <a:avLst/>
            </a:prstGeom>
            <a:noFill/>
          </p:spPr>
          <p:txBody>
            <a:bodyPr wrap="square" rtlCol="0">
              <a:spAutoFit/>
            </a:bodyPr>
            <a:lstStyle/>
            <a:p>
              <a:r>
                <a:rPr lang="en-US" sz="2000" dirty="0"/>
                <a:t>Capture every 4 rising edges</a:t>
              </a:r>
            </a:p>
          </p:txBody>
        </p:sp>
      </p:grpSp>
    </p:spTree>
    <p:extLst>
      <p:ext uri="{BB962C8B-B14F-4D97-AF65-F5344CB8AC3E}">
        <p14:creationId xmlns:p14="http://schemas.microsoft.com/office/powerpoint/2010/main" val="20660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Capture Diagram</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11</a:t>
            </a:fld>
            <a:endParaRPr kumimoji="0"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447800"/>
            <a:ext cx="8787382" cy="4724400"/>
          </a:xfrm>
          <a:prstGeom prst="rect">
            <a:avLst/>
          </a:prstGeom>
        </p:spPr>
      </p:pic>
    </p:spTree>
    <p:extLst>
      <p:ext uri="{BB962C8B-B14F-4D97-AF65-F5344CB8AC3E}">
        <p14:creationId xmlns:p14="http://schemas.microsoft.com/office/powerpoint/2010/main" val="3383615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39A9-BFAF-A74A-8DC7-840647ADFEAA}"/>
              </a:ext>
            </a:extLst>
          </p:cNvPr>
          <p:cNvSpPr>
            <a:spLocks noGrp="1"/>
          </p:cNvSpPr>
          <p:nvPr>
            <p:ph type="title"/>
          </p:nvPr>
        </p:nvSpPr>
        <p:spPr/>
        <p:txBody>
          <a:bodyPr/>
          <a:lstStyle/>
          <a:p>
            <a:r>
              <a:rPr lang="en-US" dirty="0"/>
              <a:t>Quiz: Input Capture</a:t>
            </a:r>
          </a:p>
        </p:txBody>
      </p:sp>
      <p:sp>
        <p:nvSpPr>
          <p:cNvPr id="3" name="Slide Number Placeholder 2">
            <a:extLst>
              <a:ext uri="{FF2B5EF4-FFF2-40B4-BE49-F238E27FC236}">
                <a16:creationId xmlns:a16="http://schemas.microsoft.com/office/drawing/2014/main" id="{86A15855-C669-6749-B00A-BF584410707A}"/>
              </a:ext>
            </a:extLst>
          </p:cNvPr>
          <p:cNvSpPr>
            <a:spLocks noGrp="1"/>
          </p:cNvSpPr>
          <p:nvPr>
            <p:ph type="sldNum" sz="quarter" idx="12"/>
          </p:nvPr>
        </p:nvSpPr>
        <p:spPr/>
        <p:txBody>
          <a:bodyPr/>
          <a:lstStyle/>
          <a:p>
            <a:fld id="{EA7C8D44-3667-46F6-9772-CC52308E2A7F}" type="slidenum">
              <a:rPr kumimoji="0" lang="en-US" smtClean="0"/>
              <a:pPr/>
              <a:t>12</a:t>
            </a:fld>
            <a:endParaRPr kumimoji="0" lang="en-US" dirty="0"/>
          </a:p>
        </p:txBody>
      </p:sp>
      <p:sp>
        <p:nvSpPr>
          <p:cNvPr id="4" name="Content Placeholder 3">
            <a:extLst>
              <a:ext uri="{FF2B5EF4-FFF2-40B4-BE49-F238E27FC236}">
                <a16:creationId xmlns:a16="http://schemas.microsoft.com/office/drawing/2014/main" id="{F0E17A87-176F-5042-9019-64AE6AF03D3C}"/>
              </a:ext>
            </a:extLst>
          </p:cNvPr>
          <p:cNvSpPr>
            <a:spLocks noGrp="1"/>
          </p:cNvSpPr>
          <p:nvPr>
            <p:ph sz="quarter" idx="1"/>
          </p:nvPr>
        </p:nvSpPr>
        <p:spPr>
          <a:xfrm>
            <a:off x="1981200" y="4652536"/>
            <a:ext cx="8229600" cy="1189355"/>
          </a:xfrm>
        </p:spPr>
        <p:txBody>
          <a:bodyPr/>
          <a:lstStyle/>
          <a:p>
            <a:r>
              <a:rPr lang="en-US" dirty="0"/>
              <a:t>How does software know a capture event occur?</a:t>
            </a:r>
          </a:p>
        </p:txBody>
      </p:sp>
      <p:grpSp>
        <p:nvGrpSpPr>
          <p:cNvPr id="6" name="Group 5">
            <a:extLst>
              <a:ext uri="{FF2B5EF4-FFF2-40B4-BE49-F238E27FC236}">
                <a16:creationId xmlns:a16="http://schemas.microsoft.com/office/drawing/2014/main" id="{5F1E3F40-16FD-8F46-9565-A29C67B4F149}"/>
              </a:ext>
            </a:extLst>
          </p:cNvPr>
          <p:cNvGrpSpPr/>
          <p:nvPr/>
        </p:nvGrpSpPr>
        <p:grpSpPr>
          <a:xfrm>
            <a:off x="5562600" y="1371600"/>
            <a:ext cx="3886200" cy="3115092"/>
            <a:chOff x="3929333" y="1006354"/>
            <a:chExt cx="2153739" cy="1707232"/>
          </a:xfrm>
        </p:grpSpPr>
        <p:pic>
          <p:nvPicPr>
            <p:cNvPr id="12" name="Picture 3">
              <a:extLst>
                <a:ext uri="{FF2B5EF4-FFF2-40B4-BE49-F238E27FC236}">
                  <a16:creationId xmlns:a16="http://schemas.microsoft.com/office/drawing/2014/main" id="{BC9E42A5-7595-2242-9FF1-F119CB3C820D}"/>
                </a:ext>
              </a:extLst>
            </p:cNvPr>
            <p:cNvPicPr>
              <a:picLocks noChangeAspect="1" noChangeArrowheads="1"/>
            </p:cNvPicPr>
            <p:nvPr/>
          </p:nvPicPr>
          <p:blipFill>
            <a:blip r:embed="rId2" cstate="print"/>
            <a:srcRect/>
            <a:stretch>
              <a:fillRect/>
            </a:stretch>
          </p:blipFill>
          <p:spPr bwMode="auto">
            <a:xfrm>
              <a:off x="3929333" y="1006354"/>
              <a:ext cx="2153739" cy="1707232"/>
            </a:xfrm>
            <a:prstGeom prst="rect">
              <a:avLst/>
            </a:prstGeom>
            <a:noFill/>
            <a:ln w="9525">
              <a:noFill/>
              <a:miter lim="800000"/>
              <a:headEnd/>
              <a:tailEnd/>
            </a:ln>
          </p:spPr>
        </p:pic>
        <p:sp>
          <p:nvSpPr>
            <p:cNvPr id="13" name="TextBox 12">
              <a:extLst>
                <a:ext uri="{FF2B5EF4-FFF2-40B4-BE49-F238E27FC236}">
                  <a16:creationId xmlns:a16="http://schemas.microsoft.com/office/drawing/2014/main" id="{AEC5D92B-ABC1-5A4D-B669-E82A08BA5DC0}"/>
                </a:ext>
              </a:extLst>
            </p:cNvPr>
            <p:cNvSpPr txBox="1"/>
            <p:nvPr/>
          </p:nvSpPr>
          <p:spPr>
            <a:xfrm>
              <a:off x="4471440" y="1362696"/>
              <a:ext cx="102378" cy="202413"/>
            </a:xfrm>
            <a:prstGeom prst="rect">
              <a:avLst/>
            </a:prstGeom>
            <a:noFill/>
          </p:spPr>
          <p:txBody>
            <a:bodyPr wrap="none" rtlCol="0">
              <a:spAutoFit/>
            </a:bodyPr>
            <a:lstStyle/>
            <a:p>
              <a:endParaRPr lang="en-US" dirty="0">
                <a:solidFill>
                  <a:schemeClr val="bg1"/>
                </a:solidFill>
              </a:endParaRPr>
            </a:p>
          </p:txBody>
        </p:sp>
      </p:grpSp>
      <p:cxnSp>
        <p:nvCxnSpPr>
          <p:cNvPr id="9" name="Straight Arrow Connector 8">
            <a:extLst>
              <a:ext uri="{FF2B5EF4-FFF2-40B4-BE49-F238E27FC236}">
                <a16:creationId xmlns:a16="http://schemas.microsoft.com/office/drawing/2014/main" id="{99A0A6BB-1D0E-3E44-85FB-90F4DE82F158}"/>
              </a:ext>
            </a:extLst>
          </p:cNvPr>
          <p:cNvCxnSpPr>
            <a:cxnSpLocks/>
          </p:cNvCxnSpPr>
          <p:nvPr/>
        </p:nvCxnSpPr>
        <p:spPr>
          <a:xfrm>
            <a:off x="5486400" y="2343694"/>
            <a:ext cx="49843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144CFAC-D3F8-AA41-B4A0-AE5969194023}"/>
              </a:ext>
            </a:extLst>
          </p:cNvPr>
          <p:cNvGrpSpPr/>
          <p:nvPr/>
        </p:nvGrpSpPr>
        <p:grpSpPr>
          <a:xfrm>
            <a:off x="3352800" y="2015638"/>
            <a:ext cx="1908048" cy="797000"/>
            <a:chOff x="2206937" y="3843093"/>
            <a:chExt cx="5186838" cy="661696"/>
          </a:xfrm>
        </p:grpSpPr>
        <p:cxnSp>
          <p:nvCxnSpPr>
            <p:cNvPr id="19" name="Straight Connector 18">
              <a:extLst>
                <a:ext uri="{FF2B5EF4-FFF2-40B4-BE49-F238E27FC236}">
                  <a16:creationId xmlns:a16="http://schemas.microsoft.com/office/drawing/2014/main" id="{A5C786D3-0B94-0041-BBE5-E638C9BFDA00}"/>
                </a:ext>
              </a:extLst>
            </p:cNvPr>
            <p:cNvCxnSpPr>
              <a:cxnSpLocks/>
            </p:cNvCxnSpPr>
            <p:nvPr/>
          </p:nvCxnSpPr>
          <p:spPr>
            <a:xfrm>
              <a:off x="2206937" y="4496690"/>
              <a:ext cx="5473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C7D651-79AB-F846-BC34-20D588890893}"/>
                </a:ext>
              </a:extLst>
            </p:cNvPr>
            <p:cNvCxnSpPr>
              <a:cxnSpLocks/>
            </p:cNvCxnSpPr>
            <p:nvPr/>
          </p:nvCxnSpPr>
          <p:spPr>
            <a:xfrm>
              <a:off x="3024504" y="3843093"/>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7CB44C4-77D1-B04F-B801-5554A62CCCB4}"/>
                </a:ext>
              </a:extLst>
            </p:cNvPr>
            <p:cNvCxnSpPr>
              <a:cxnSpLocks/>
            </p:cNvCxnSpPr>
            <p:nvPr/>
          </p:nvCxnSpPr>
          <p:spPr>
            <a:xfrm flipV="1">
              <a:off x="2754332" y="3843093"/>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3EE180-2B48-4942-A9C4-4AB0654E6346}"/>
                </a:ext>
              </a:extLst>
            </p:cNvPr>
            <p:cNvCxnSpPr>
              <a:cxnSpLocks/>
            </p:cNvCxnSpPr>
            <p:nvPr/>
          </p:nvCxnSpPr>
          <p:spPr>
            <a:xfrm flipH="1" flipV="1">
              <a:off x="4642263" y="3851043"/>
              <a:ext cx="316675" cy="6535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83AD9B-B922-5242-BAEC-F07C4DACF522}"/>
                </a:ext>
              </a:extLst>
            </p:cNvPr>
            <p:cNvCxnSpPr>
              <a:cxnSpLocks/>
            </p:cNvCxnSpPr>
            <p:nvPr/>
          </p:nvCxnSpPr>
          <p:spPr>
            <a:xfrm flipV="1">
              <a:off x="6576208" y="3851055"/>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CBF566-E1FF-0947-A392-97B52E5B24BC}"/>
                </a:ext>
              </a:extLst>
            </p:cNvPr>
            <p:cNvCxnSpPr>
              <a:cxnSpLocks/>
            </p:cNvCxnSpPr>
            <p:nvPr/>
          </p:nvCxnSpPr>
          <p:spPr>
            <a:xfrm>
              <a:off x="6846380" y="3851043"/>
              <a:ext cx="5473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A49667-3082-9442-95BD-CE31DB014E01}"/>
                </a:ext>
              </a:extLst>
            </p:cNvPr>
            <p:cNvCxnSpPr>
              <a:cxnSpLocks/>
            </p:cNvCxnSpPr>
            <p:nvPr/>
          </p:nvCxnSpPr>
          <p:spPr>
            <a:xfrm>
              <a:off x="4946572" y="4492715"/>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E617C22-B0C1-C24E-B2A0-07181BD2A13D}"/>
              </a:ext>
            </a:extLst>
          </p:cNvPr>
          <p:cNvSpPr txBox="1"/>
          <p:nvPr/>
        </p:nvSpPr>
        <p:spPr>
          <a:xfrm>
            <a:off x="5028614" y="5423104"/>
            <a:ext cx="1984518" cy="523220"/>
          </a:xfrm>
          <a:prstGeom prst="rect">
            <a:avLst/>
          </a:prstGeom>
          <a:noFill/>
        </p:spPr>
        <p:txBody>
          <a:bodyPr wrap="none" rtlCol="0">
            <a:spAutoFit/>
          </a:bodyPr>
          <a:lstStyle/>
          <a:p>
            <a:r>
              <a:rPr lang="en-US" sz="2800" dirty="0">
                <a:solidFill>
                  <a:srgbClr val="FF0000"/>
                </a:solidFill>
              </a:rPr>
              <a:t>via interrupt</a:t>
            </a:r>
          </a:p>
        </p:txBody>
      </p:sp>
    </p:spTree>
    <p:extLst>
      <p:ext uri="{BB962C8B-B14F-4D97-AF65-F5344CB8AC3E}">
        <p14:creationId xmlns:p14="http://schemas.microsoft.com/office/powerpoint/2010/main" val="159836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Enable an Interrupt</a:t>
            </a:r>
          </a:p>
        </p:txBody>
      </p:sp>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13</a:t>
            </a:fld>
            <a:endParaRPr kumimoji="0" lang="en-US" dirty="0"/>
          </a:p>
        </p:txBody>
      </p:sp>
      <p:grpSp>
        <p:nvGrpSpPr>
          <p:cNvPr id="6" name="Group 5"/>
          <p:cNvGrpSpPr/>
          <p:nvPr/>
        </p:nvGrpSpPr>
        <p:grpSpPr>
          <a:xfrm>
            <a:off x="1820162" y="1311276"/>
            <a:ext cx="8382000" cy="5410835"/>
            <a:chOff x="2076485" y="2870807"/>
            <a:chExt cx="1207526" cy="1101376"/>
          </a:xfrm>
        </p:grpSpPr>
        <p:grpSp>
          <p:nvGrpSpPr>
            <p:cNvPr id="7" name="Group 7">
              <a:extLst>
                <a:ext uri="{FF2B5EF4-FFF2-40B4-BE49-F238E27FC236}">
                  <a16:creationId xmlns:a16="http://schemas.microsoft.com/office/drawing/2014/main" id="{E714B200-320E-4F41-B7A6-F6F19AF01200}"/>
                </a:ext>
              </a:extLst>
            </p:cNvPr>
            <p:cNvGrpSpPr>
              <a:grpSpLocks/>
            </p:cNvGrpSpPr>
            <p:nvPr/>
          </p:nvGrpSpPr>
          <p:grpSpPr bwMode="auto">
            <a:xfrm>
              <a:off x="2278407" y="2870807"/>
              <a:ext cx="803680" cy="1101376"/>
              <a:chOff x="6767513" y="4391025"/>
              <a:chExt cx="817243" cy="1227904"/>
            </a:xfrm>
          </p:grpSpPr>
          <p:sp>
            <p:nvSpPr>
              <p:cNvPr id="18" name="Rectangle 17">
                <a:extLst>
                  <a:ext uri="{FF2B5EF4-FFF2-40B4-BE49-F238E27FC236}">
                    <a16:creationId xmlns:a16="http://schemas.microsoft.com/office/drawing/2014/main" id="{FE3463D4-2F3A-4345-88A9-1D4B494C1D88}"/>
                  </a:ext>
                </a:extLst>
              </p:cNvPr>
              <p:cNvSpPr/>
              <p:nvPr/>
            </p:nvSpPr>
            <p:spPr bwMode="auto">
              <a:xfrm>
                <a:off x="6766833"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193C6CB3-517E-4719-832D-8CECD75DEEAB}"/>
                  </a:ext>
                </a:extLst>
              </p:cNvPr>
              <p:cNvSpPr/>
              <p:nvPr/>
            </p:nvSpPr>
            <p:spPr bwMode="auto">
              <a:xfrm>
                <a:off x="6881057"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25B7BE6E-9D0A-454D-800B-15E74BE83B35}"/>
                  </a:ext>
                </a:extLst>
              </p:cNvPr>
              <p:cNvSpPr/>
              <p:nvPr/>
            </p:nvSpPr>
            <p:spPr bwMode="auto">
              <a:xfrm>
                <a:off x="6985762"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C4F69FD1-5616-413F-9B1C-EE6965CB4F38}"/>
                  </a:ext>
                </a:extLst>
              </p:cNvPr>
              <p:cNvSpPr/>
              <p:nvPr/>
            </p:nvSpPr>
            <p:spPr bwMode="auto">
              <a:xfrm>
                <a:off x="7099986"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7D65F24E-2189-4FB0-9862-3F9C53DAA7EA}"/>
                  </a:ext>
                </a:extLst>
              </p:cNvPr>
              <p:cNvSpPr/>
              <p:nvPr/>
            </p:nvSpPr>
            <p:spPr bwMode="auto">
              <a:xfrm>
                <a:off x="7206278"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78B2E214-F4E9-4422-804A-8BBA4F396EF5}"/>
                  </a:ext>
                </a:extLst>
              </p:cNvPr>
              <p:cNvSpPr/>
              <p:nvPr/>
            </p:nvSpPr>
            <p:spPr bwMode="auto">
              <a:xfrm>
                <a:off x="7320502"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3E05CB2A-E924-4287-B638-9FB9BA78C38A}"/>
                  </a:ext>
                </a:extLst>
              </p:cNvPr>
              <p:cNvSpPr/>
              <p:nvPr/>
            </p:nvSpPr>
            <p:spPr bwMode="auto">
              <a:xfrm>
                <a:off x="7425207"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73B8A551-F093-433E-99E5-7B5F78F71658}"/>
                  </a:ext>
                </a:extLst>
              </p:cNvPr>
              <p:cNvSpPr/>
              <p:nvPr/>
            </p:nvSpPr>
            <p:spPr bwMode="auto">
              <a:xfrm>
                <a:off x="7539430"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grpSp>
        <p:grpSp>
          <p:nvGrpSpPr>
            <p:cNvPr id="8" name="Group 8">
              <a:extLst>
                <a:ext uri="{FF2B5EF4-FFF2-40B4-BE49-F238E27FC236}">
                  <a16:creationId xmlns:a16="http://schemas.microsoft.com/office/drawing/2014/main" id="{CDAFE8A7-1C63-4EF2-9DFB-4D7ABAFB5074}"/>
                </a:ext>
              </a:extLst>
            </p:cNvPr>
            <p:cNvGrpSpPr>
              <a:grpSpLocks/>
            </p:cNvGrpSpPr>
            <p:nvPr/>
          </p:nvGrpSpPr>
          <p:grpSpPr bwMode="auto">
            <a:xfrm rot="5400000">
              <a:off x="2313732" y="2813460"/>
              <a:ext cx="733031" cy="1207526"/>
              <a:chOff x="6767513" y="4391025"/>
              <a:chExt cx="817243" cy="1227904"/>
            </a:xfrm>
          </p:grpSpPr>
          <p:sp>
            <p:nvSpPr>
              <p:cNvPr id="10" name="Rectangle 9">
                <a:extLst>
                  <a:ext uri="{FF2B5EF4-FFF2-40B4-BE49-F238E27FC236}">
                    <a16:creationId xmlns:a16="http://schemas.microsoft.com/office/drawing/2014/main" id="{4E3A69D6-6525-4320-95F5-6D56D73797DB}"/>
                  </a:ext>
                </a:extLst>
              </p:cNvPr>
              <p:cNvSpPr/>
              <p:nvPr/>
            </p:nvSpPr>
            <p:spPr bwMode="auto">
              <a:xfrm>
                <a:off x="6767096"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F58AC61E-21BC-4F43-B341-32C7A0488506}"/>
                  </a:ext>
                </a:extLst>
              </p:cNvPr>
              <p:cNvSpPr/>
              <p:nvPr/>
            </p:nvSpPr>
            <p:spPr bwMode="auto">
              <a:xfrm>
                <a:off x="6881467"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091511E4-F9E1-409B-8418-C2547D89895E}"/>
                  </a:ext>
                </a:extLst>
              </p:cNvPr>
              <p:cNvSpPr/>
              <p:nvPr/>
            </p:nvSpPr>
            <p:spPr bwMode="auto">
              <a:xfrm>
                <a:off x="6986308"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517D8F76-E5DB-48B7-BA78-0C3AD5B79DA3}"/>
                  </a:ext>
                </a:extLst>
              </p:cNvPr>
              <p:cNvSpPr/>
              <p:nvPr/>
            </p:nvSpPr>
            <p:spPr bwMode="auto">
              <a:xfrm>
                <a:off x="710067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8F011D2C-C184-4210-BA39-2DB2C9C5ADFD}"/>
                  </a:ext>
                </a:extLst>
              </p:cNvPr>
              <p:cNvSpPr/>
              <p:nvPr/>
            </p:nvSpPr>
            <p:spPr bwMode="auto">
              <a:xfrm>
                <a:off x="720551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5" name="Rectangle 14">
                <a:extLst>
                  <a:ext uri="{FF2B5EF4-FFF2-40B4-BE49-F238E27FC236}">
                    <a16:creationId xmlns:a16="http://schemas.microsoft.com/office/drawing/2014/main" id="{DEB89B35-4A70-49DE-90B3-8F9AB7C2A354}"/>
                  </a:ext>
                </a:extLst>
              </p:cNvPr>
              <p:cNvSpPr/>
              <p:nvPr/>
            </p:nvSpPr>
            <p:spPr bwMode="auto">
              <a:xfrm>
                <a:off x="731989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6" name="Rectangle 15">
                <a:extLst>
                  <a:ext uri="{FF2B5EF4-FFF2-40B4-BE49-F238E27FC236}">
                    <a16:creationId xmlns:a16="http://schemas.microsoft.com/office/drawing/2014/main" id="{121E3533-EB75-4514-B824-60D211894AE0}"/>
                  </a:ext>
                </a:extLst>
              </p:cNvPr>
              <p:cNvSpPr/>
              <p:nvPr/>
            </p:nvSpPr>
            <p:spPr bwMode="auto">
              <a:xfrm>
                <a:off x="742473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6AB87C16-00BE-466D-A216-5CCE97B61158}"/>
                  </a:ext>
                </a:extLst>
              </p:cNvPr>
              <p:cNvSpPr/>
              <p:nvPr/>
            </p:nvSpPr>
            <p:spPr bwMode="auto">
              <a:xfrm>
                <a:off x="7539103"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grpSp>
        <p:sp>
          <p:nvSpPr>
            <p:cNvPr id="9" name="Rectangle 8">
              <a:extLst>
                <a:ext uri="{FF2B5EF4-FFF2-40B4-BE49-F238E27FC236}">
                  <a16:creationId xmlns:a16="http://schemas.microsoft.com/office/drawing/2014/main" id="{1337E58A-8688-4691-8A19-D857900DEE18}"/>
                </a:ext>
              </a:extLst>
            </p:cNvPr>
            <p:cNvSpPr/>
            <p:nvPr/>
          </p:nvSpPr>
          <p:spPr bwMode="auto">
            <a:xfrm>
              <a:off x="2110662" y="2914107"/>
              <a:ext cx="1141661" cy="1008184"/>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200" b="1" dirty="0">
                <a:solidFill>
                  <a:srgbClr val="FF0000"/>
                </a:solidFill>
                <a:latin typeface="Consolas" panose="020B0609020204030204" pitchFamily="49" charset="0"/>
                <a:cs typeface="Consolas" panose="020B0609020204030204" pitchFamily="49" charset="0"/>
              </a:endParaRPr>
            </a:p>
          </p:txBody>
        </p:sp>
      </p:grpSp>
      <p:sp>
        <p:nvSpPr>
          <p:cNvPr id="32" name="Rectangle 31"/>
          <p:cNvSpPr/>
          <p:nvPr/>
        </p:nvSpPr>
        <p:spPr>
          <a:xfrm>
            <a:off x="2286000" y="1817061"/>
            <a:ext cx="1722946" cy="976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Peripheral</a:t>
            </a:r>
          </a:p>
        </p:txBody>
      </p:sp>
      <p:sp>
        <p:nvSpPr>
          <p:cNvPr id="35" name="Rectangle 34"/>
          <p:cNvSpPr/>
          <p:nvPr/>
        </p:nvSpPr>
        <p:spPr>
          <a:xfrm>
            <a:off x="5075465" y="1813396"/>
            <a:ext cx="4681849" cy="435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6253388" y="2053577"/>
            <a:ext cx="1836528" cy="369332"/>
          </a:xfrm>
          <a:prstGeom prst="rect">
            <a:avLst/>
          </a:prstGeom>
        </p:spPr>
        <p:txBody>
          <a:bodyPr wrap="none">
            <a:spAutoFit/>
          </a:bodyPr>
          <a:lstStyle/>
          <a:p>
            <a:pPr algn="ctr"/>
            <a:r>
              <a:rPr lang="en-US" b="1" dirty="0">
                <a:solidFill>
                  <a:schemeClr val="bg1"/>
                </a:solidFill>
              </a:rPr>
              <a:t>ARM Cortex-M</a:t>
            </a:r>
          </a:p>
        </p:txBody>
      </p:sp>
      <p:sp>
        <p:nvSpPr>
          <p:cNvPr id="64" name="Rounded Rectangle 63"/>
          <p:cNvSpPr/>
          <p:nvPr/>
        </p:nvSpPr>
        <p:spPr>
          <a:xfrm>
            <a:off x="7669467" y="2709183"/>
            <a:ext cx="1935446" cy="191209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Execution</a:t>
            </a:r>
          </a:p>
          <a:p>
            <a:pPr algn="ctr"/>
            <a:r>
              <a:rPr lang="en-US" sz="2000" b="1" dirty="0"/>
              <a:t>Core</a:t>
            </a:r>
          </a:p>
        </p:txBody>
      </p:sp>
      <p:grpSp>
        <p:nvGrpSpPr>
          <p:cNvPr id="81" name="Group 80"/>
          <p:cNvGrpSpPr/>
          <p:nvPr/>
        </p:nvGrpSpPr>
        <p:grpSpPr>
          <a:xfrm>
            <a:off x="4008946" y="1700502"/>
            <a:ext cx="3763454" cy="2391464"/>
            <a:chOff x="2232512" y="1700502"/>
            <a:chExt cx="3763454" cy="2391464"/>
          </a:xfrm>
        </p:grpSpPr>
        <p:sp>
          <p:nvSpPr>
            <p:cNvPr id="52" name="Rounded Rectangle 51"/>
            <p:cNvSpPr/>
            <p:nvPr/>
          </p:nvSpPr>
          <p:spPr>
            <a:xfrm>
              <a:off x="3588920" y="2793343"/>
              <a:ext cx="1359097" cy="129862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NVIC</a:t>
              </a:r>
              <a:endParaRPr lang="en-US" b="1" dirty="0">
                <a:solidFill>
                  <a:srgbClr val="C00000"/>
                </a:solidFill>
              </a:endParaRPr>
            </a:p>
          </p:txBody>
        </p:sp>
        <p:grpSp>
          <p:nvGrpSpPr>
            <p:cNvPr id="80" name="Group 79"/>
            <p:cNvGrpSpPr/>
            <p:nvPr/>
          </p:nvGrpSpPr>
          <p:grpSpPr>
            <a:xfrm>
              <a:off x="2232512" y="1700502"/>
              <a:ext cx="1356408" cy="1731234"/>
              <a:chOff x="2232512" y="1700502"/>
              <a:chExt cx="1356408" cy="1731234"/>
            </a:xfrm>
          </p:grpSpPr>
          <p:cxnSp>
            <p:nvCxnSpPr>
              <p:cNvPr id="37" name="Straight Connector 36"/>
              <p:cNvCxnSpPr/>
              <p:nvPr/>
            </p:nvCxnSpPr>
            <p:spPr>
              <a:xfrm flipV="1">
                <a:off x="2956855" y="3393296"/>
                <a:ext cx="632065" cy="10919"/>
              </a:xfrm>
              <a:prstGeom prst="line">
                <a:avLst/>
              </a:prstGeom>
              <a:ln w="28575">
                <a:solidFill>
                  <a:schemeClr val="tx2"/>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a:stCxn id="32" idx="3"/>
              </p:cNvCxnSpPr>
              <p:nvPr/>
            </p:nvCxnSpPr>
            <p:spPr>
              <a:xfrm flipV="1">
                <a:off x="2232512" y="2301890"/>
                <a:ext cx="738151" cy="337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56855" y="2301889"/>
                <a:ext cx="1" cy="112984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236034" y="1700502"/>
                <a:ext cx="1151641" cy="584775"/>
              </a:xfrm>
              <a:prstGeom prst="rect">
                <a:avLst/>
              </a:prstGeom>
              <a:noFill/>
            </p:spPr>
            <p:txBody>
              <a:bodyPr wrap="square" rtlCol="0">
                <a:spAutoFit/>
              </a:bodyPr>
              <a:lstStyle/>
              <a:p>
                <a:pPr algn="ctr"/>
                <a:r>
                  <a:rPr lang="en-US" sz="1600" dirty="0"/>
                  <a:t>Interrupt Request</a:t>
                </a:r>
              </a:p>
            </p:txBody>
          </p:sp>
        </p:grpSp>
        <p:cxnSp>
          <p:nvCxnSpPr>
            <p:cNvPr id="65" name="Straight Connector 64"/>
            <p:cNvCxnSpPr>
              <a:stCxn id="52" idx="3"/>
            </p:cNvCxnSpPr>
            <p:nvPr/>
          </p:nvCxnSpPr>
          <p:spPr>
            <a:xfrm flipV="1">
              <a:off x="4948017" y="3431737"/>
              <a:ext cx="972975" cy="10918"/>
            </a:xfrm>
            <a:prstGeom prst="line">
              <a:avLst/>
            </a:prstGeom>
            <a:ln w="28575">
              <a:solidFill>
                <a:schemeClr val="tx2"/>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844325" y="2830535"/>
              <a:ext cx="1151641" cy="584775"/>
            </a:xfrm>
            <a:prstGeom prst="rect">
              <a:avLst/>
            </a:prstGeom>
            <a:noFill/>
          </p:spPr>
          <p:txBody>
            <a:bodyPr wrap="square" rtlCol="0">
              <a:spAutoFit/>
            </a:bodyPr>
            <a:lstStyle/>
            <a:p>
              <a:pPr algn="ctr"/>
              <a:r>
                <a:rPr lang="en-US" sz="1600" dirty="0"/>
                <a:t>Interrupt Request</a:t>
              </a:r>
            </a:p>
          </p:txBody>
        </p:sp>
      </p:grpSp>
      <p:sp>
        <p:nvSpPr>
          <p:cNvPr id="33" name="Rectangle 32">
            <a:extLst>
              <a:ext uri="{FF2B5EF4-FFF2-40B4-BE49-F238E27FC236}">
                <a16:creationId xmlns:a16="http://schemas.microsoft.com/office/drawing/2014/main" id="{78160C4B-A140-EB47-A9CF-7090D4750B24}"/>
              </a:ext>
            </a:extLst>
          </p:cNvPr>
          <p:cNvSpPr/>
          <p:nvPr/>
        </p:nvSpPr>
        <p:spPr>
          <a:xfrm>
            <a:off x="5029200" y="4054223"/>
            <a:ext cx="2373030" cy="646331"/>
          </a:xfrm>
          <a:prstGeom prst="rect">
            <a:avLst/>
          </a:prstGeom>
        </p:spPr>
        <p:txBody>
          <a:bodyPr wrap="square">
            <a:spAutoFit/>
          </a:bodyPr>
          <a:lstStyle/>
          <a:p>
            <a:pPr algn="ctr"/>
            <a:r>
              <a:rPr lang="en-US" b="1" dirty="0">
                <a:solidFill>
                  <a:srgbClr val="C00000"/>
                </a:solidFill>
              </a:rPr>
              <a:t>Nested Vectored Interrupt Controller</a:t>
            </a:r>
          </a:p>
        </p:txBody>
      </p:sp>
      <p:sp>
        <p:nvSpPr>
          <p:cNvPr id="5" name="TextBox 4">
            <a:extLst>
              <a:ext uri="{FF2B5EF4-FFF2-40B4-BE49-F238E27FC236}">
                <a16:creationId xmlns:a16="http://schemas.microsoft.com/office/drawing/2014/main" id="{3F97601D-6610-CA4D-B584-803F6A2B3B70}"/>
              </a:ext>
            </a:extLst>
          </p:cNvPr>
          <p:cNvSpPr txBox="1"/>
          <p:nvPr/>
        </p:nvSpPr>
        <p:spPr>
          <a:xfrm>
            <a:off x="2057400" y="3438331"/>
            <a:ext cx="3040717" cy="1938992"/>
          </a:xfrm>
          <a:prstGeom prst="rect">
            <a:avLst/>
          </a:prstGeom>
          <a:noFill/>
        </p:spPr>
        <p:txBody>
          <a:bodyPr wrap="square" rtlCol="0">
            <a:spAutoFit/>
          </a:bodyPr>
          <a:lstStyle/>
          <a:p>
            <a:r>
              <a:rPr lang="en-US" sz="2000" dirty="0"/>
              <a:t>Two steps:</a:t>
            </a:r>
          </a:p>
          <a:p>
            <a:pPr marL="342900" indent="-342900">
              <a:buFont typeface="+mj-lt"/>
              <a:buAutoNum type="arabicPeriod"/>
            </a:pPr>
            <a:r>
              <a:rPr lang="en-US" sz="2000" dirty="0"/>
              <a:t>Program the peripheral control register to allow it to generate interrupts</a:t>
            </a:r>
          </a:p>
          <a:p>
            <a:pPr marL="342900" indent="-342900">
              <a:buFont typeface="+mj-lt"/>
              <a:buAutoNum type="arabicPeriod"/>
            </a:pPr>
            <a:r>
              <a:rPr lang="en-US" sz="2000" dirty="0"/>
              <a:t>Program NVIC to allow it to accept interrupts </a:t>
            </a:r>
          </a:p>
        </p:txBody>
      </p:sp>
    </p:spTree>
    <p:extLst>
      <p:ext uri="{BB962C8B-B14F-4D97-AF65-F5344CB8AC3E}">
        <p14:creationId xmlns:p14="http://schemas.microsoft.com/office/powerpoint/2010/main" val="398405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a:xfrm>
            <a:off x="609600" y="149343"/>
            <a:ext cx="8534400" cy="990600"/>
          </a:xfrm>
        </p:spPr>
        <p:txBody>
          <a:bodyPr>
            <a:normAutofit fontScale="90000"/>
          </a:bodyPr>
          <a:lstStyle/>
          <a:p>
            <a:r>
              <a:rPr lang="en-US" dirty="0"/>
              <a:t>Timer DMA/Interrupt Enable Register (DIER)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14</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extLst>
              <p:ext uri="{D42A27DB-BD31-4B8C-83A1-F6EECF244321}">
                <p14:modId xmlns:p14="http://schemas.microsoft.com/office/powerpoint/2010/main" val="1799720758"/>
              </p:ext>
            </p:extLst>
          </p:nvPr>
        </p:nvGraphicFramePr>
        <p:xfrm>
          <a:off x="2172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7</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a:t>
                      </a:r>
                    </a:p>
                  </a:txBody>
                  <a:tcPr/>
                </a:tc>
                <a:tc>
                  <a:txBody>
                    <a:bodyPr/>
                    <a:lstStyle/>
                    <a:p>
                      <a:pPr algn="ctr"/>
                      <a:r>
                        <a:rPr lang="en-US" dirty="0">
                          <a:latin typeface="Consolas" panose="020B0609020204030204" pitchFamily="49" charset="0"/>
                          <a:cs typeface="Consolas" panose="020B0609020204030204" pitchFamily="49" charset="0"/>
                        </a:rPr>
                        <a:t>TIE</a:t>
                      </a:r>
                    </a:p>
                  </a:txBody>
                  <a:tcPr/>
                </a:tc>
                <a:tc>
                  <a:txBody>
                    <a:bodyPr/>
                    <a:lstStyle/>
                    <a:p>
                      <a:pPr algn="ctr"/>
                      <a:r>
                        <a:rPr lang="en-US" dirty="0">
                          <a:latin typeface="Consolas" panose="020B0609020204030204" pitchFamily="49" charset="0"/>
                          <a:cs typeface="Consolas" panose="020B0609020204030204" pitchFamily="49" charset="0"/>
                        </a:rPr>
                        <a:t>COMIE</a:t>
                      </a:r>
                    </a:p>
                  </a:txBody>
                  <a:tcPr/>
                </a:tc>
                <a:tc>
                  <a:txBody>
                    <a:bodyPr/>
                    <a:lstStyle/>
                    <a:p>
                      <a:pPr algn="ctr"/>
                      <a:r>
                        <a:rPr lang="en-US" dirty="0">
                          <a:latin typeface="Consolas" panose="020B0609020204030204" pitchFamily="49" charset="0"/>
                          <a:cs typeface="Consolas" panose="020B0609020204030204" pitchFamily="49" charset="0"/>
                        </a:rPr>
                        <a:t>CC4IE</a:t>
                      </a:r>
                    </a:p>
                  </a:txBody>
                  <a:tcPr/>
                </a:tc>
                <a:tc>
                  <a:txBody>
                    <a:bodyPr/>
                    <a:lstStyle/>
                    <a:p>
                      <a:pPr algn="ctr"/>
                      <a:r>
                        <a:rPr lang="en-US" dirty="0">
                          <a:latin typeface="Consolas" panose="020B0609020204030204" pitchFamily="49" charset="0"/>
                          <a:cs typeface="Consolas" panose="020B0609020204030204" pitchFamily="49" charset="0"/>
                        </a:rPr>
                        <a:t>CC3IE</a:t>
                      </a:r>
                    </a:p>
                  </a:txBody>
                  <a:tcPr/>
                </a:tc>
                <a:tc>
                  <a:txBody>
                    <a:bodyPr/>
                    <a:lstStyle/>
                    <a:p>
                      <a:pPr algn="ctr"/>
                      <a:r>
                        <a:rPr lang="en-US" dirty="0">
                          <a:latin typeface="Consolas" panose="020B0609020204030204" pitchFamily="49" charset="0"/>
                          <a:cs typeface="Consolas" panose="020B0609020204030204" pitchFamily="49" charset="0"/>
                        </a:rPr>
                        <a:t>CC2IE</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CC1IE</a:t>
                      </a:r>
                    </a:p>
                  </a:txBody>
                  <a:tcPr/>
                </a:tc>
                <a:tc>
                  <a:txBody>
                    <a:bodyPr/>
                    <a:lstStyle/>
                    <a:p>
                      <a:pPr algn="ctr"/>
                      <a:r>
                        <a:rPr lang="en-US" b="0" dirty="0">
                          <a:solidFill>
                            <a:schemeClr val="tx1"/>
                          </a:solidFill>
                          <a:latin typeface="Consolas" panose="020B0609020204030204" pitchFamily="49" charset="0"/>
                          <a:cs typeface="Consolas" panose="020B0609020204030204" pitchFamily="49" charset="0"/>
                        </a:rPr>
                        <a:t>UIE</a:t>
                      </a:r>
                    </a:p>
                  </a:txBody>
                  <a:tcPr/>
                </a:tc>
                <a:extLst>
                  <a:ext uri="{0D108BD9-81ED-4DB2-BD59-A6C34878D82A}">
                    <a16:rowId xmlns:a16="http://schemas.microsoft.com/office/drawing/2014/main" val="2118225720"/>
                  </a:ext>
                </a:extLst>
              </a:tr>
            </a:tbl>
          </a:graphicData>
        </a:graphic>
      </p:graphicFrame>
      <p:sp>
        <p:nvSpPr>
          <p:cNvPr id="9" name="TextBox 8">
            <a:extLst>
              <a:ext uri="{FF2B5EF4-FFF2-40B4-BE49-F238E27FC236}">
                <a16:creationId xmlns:a16="http://schemas.microsoft.com/office/drawing/2014/main" id="{79DFEB19-358B-5646-AD11-A9A55A2AF5E2}"/>
              </a:ext>
            </a:extLst>
          </p:cNvPr>
          <p:cNvSpPr txBox="1"/>
          <p:nvPr/>
        </p:nvSpPr>
        <p:spPr>
          <a:xfrm>
            <a:off x="1644206" y="1927831"/>
            <a:ext cx="492443" cy="461665"/>
          </a:xfrm>
          <a:prstGeom prst="rect">
            <a:avLst/>
          </a:prstGeom>
          <a:noFill/>
        </p:spPr>
        <p:txBody>
          <a:bodyPr wrap="none" rtlCol="0">
            <a:spAutoFit/>
          </a:bodyPr>
          <a:lstStyle/>
          <a:p>
            <a:r>
              <a:rPr lang="en-US" sz="2400" b="1" dirty="0"/>
              <a:t>…</a:t>
            </a:r>
          </a:p>
        </p:txBody>
      </p:sp>
      <p:sp>
        <p:nvSpPr>
          <p:cNvPr id="7" name="Rectangle 6">
            <a:extLst>
              <a:ext uri="{FF2B5EF4-FFF2-40B4-BE49-F238E27FC236}">
                <a16:creationId xmlns:a16="http://schemas.microsoft.com/office/drawing/2014/main" id="{789E26BF-7E48-1043-BBED-96336AB800D9}"/>
              </a:ext>
            </a:extLst>
          </p:cNvPr>
          <p:cNvSpPr/>
          <p:nvPr/>
        </p:nvSpPr>
        <p:spPr>
          <a:xfrm>
            <a:off x="2667001" y="3103344"/>
            <a:ext cx="6973191" cy="2031325"/>
          </a:xfrm>
          <a:prstGeom prst="rect">
            <a:avLst/>
          </a:prstGeom>
        </p:spPr>
        <p:txBody>
          <a:bodyPr wrap="square">
            <a:spAutoFit/>
          </a:bodyPr>
          <a:lstStyle/>
          <a:p>
            <a:r>
              <a:rPr lang="en-US" b="1" dirty="0">
                <a:latin typeface="Consolas" panose="020B0609020204030204" pitchFamily="49" charset="0"/>
                <a:cs typeface="Consolas" panose="020B0609020204030204" pitchFamily="49" charset="0"/>
              </a:rPr>
              <a:t>UIE</a:t>
            </a:r>
            <a:r>
              <a:rPr lang="en-US" dirty="0">
                <a:latin typeface="Consolas" panose="020B0609020204030204" pitchFamily="49" charset="0"/>
                <a:cs typeface="Consolas" panose="020B0609020204030204" pitchFamily="49" charset="0"/>
              </a:rPr>
              <a:t>: Update Interrupt Enable </a:t>
            </a:r>
          </a:p>
          <a:p>
            <a:r>
              <a:rPr lang="en-US" b="1" dirty="0">
                <a:solidFill>
                  <a:srgbClr val="C00000"/>
                </a:solidFill>
                <a:latin typeface="Consolas" panose="020B0609020204030204" pitchFamily="49" charset="0"/>
                <a:cs typeface="Consolas" panose="020B0609020204030204" pitchFamily="49" charset="0"/>
              </a:rPr>
              <a:t>CC1IE</a:t>
            </a:r>
            <a:r>
              <a:rPr lang="en-US" dirty="0">
                <a:latin typeface="Consolas" panose="020B0609020204030204" pitchFamily="49" charset="0"/>
                <a:cs typeface="Consolas" panose="020B0609020204030204" pitchFamily="49" charset="0"/>
              </a:rPr>
              <a:t>: Capture/compare </a:t>
            </a:r>
            <a:r>
              <a:rPr lang="en-US" dirty="0">
                <a:solidFill>
                  <a:srgbClr val="C00000"/>
                </a:solidFill>
                <a:latin typeface="Consolas" panose="020B0609020204030204" pitchFamily="49" charset="0"/>
                <a:cs typeface="Consolas" panose="020B0609020204030204" pitchFamily="49" charset="0"/>
              </a:rPr>
              <a:t>Channel 1 </a:t>
            </a:r>
            <a:r>
              <a:rPr lang="en-US" dirty="0">
                <a:latin typeface="Consolas" panose="020B0609020204030204" pitchFamily="49" charset="0"/>
                <a:cs typeface="Consolas" panose="020B0609020204030204" pitchFamily="49" charset="0"/>
              </a:rPr>
              <a:t>Interrupt Enable</a:t>
            </a:r>
          </a:p>
          <a:p>
            <a:r>
              <a:rPr lang="en-US" b="1" dirty="0">
                <a:latin typeface="Consolas" panose="020B0609020204030204" pitchFamily="49" charset="0"/>
                <a:cs typeface="Consolas" panose="020B0609020204030204" pitchFamily="49" charset="0"/>
              </a:rPr>
              <a:t>CC2IE</a:t>
            </a:r>
            <a:r>
              <a:rPr lang="en-US" dirty="0">
                <a:latin typeface="Consolas" panose="020B0609020204030204" pitchFamily="49" charset="0"/>
                <a:cs typeface="Consolas" panose="020B0609020204030204" pitchFamily="49" charset="0"/>
              </a:rPr>
              <a:t>: Capture/compare Channel 2 Interrupt Enable  </a:t>
            </a:r>
          </a:p>
          <a:p>
            <a:r>
              <a:rPr lang="en-US" b="1" dirty="0">
                <a:latin typeface="Consolas" panose="020B0609020204030204" pitchFamily="49" charset="0"/>
                <a:cs typeface="Consolas" panose="020B0609020204030204" pitchFamily="49" charset="0"/>
              </a:rPr>
              <a:t>CC3IE</a:t>
            </a:r>
            <a:r>
              <a:rPr lang="en-US" dirty="0">
                <a:latin typeface="Consolas" panose="020B0609020204030204" pitchFamily="49" charset="0"/>
                <a:cs typeface="Consolas" panose="020B0609020204030204" pitchFamily="49" charset="0"/>
              </a:rPr>
              <a:t>: Capture/compare Channel 3 Interrupt Enable  </a:t>
            </a:r>
          </a:p>
          <a:p>
            <a:r>
              <a:rPr lang="en-US" b="1" dirty="0">
                <a:latin typeface="Consolas" panose="020B0609020204030204" pitchFamily="49" charset="0"/>
                <a:cs typeface="Consolas" panose="020B0609020204030204" pitchFamily="49" charset="0"/>
              </a:rPr>
              <a:t>CC4IE</a:t>
            </a:r>
            <a:r>
              <a:rPr lang="en-US" dirty="0">
                <a:latin typeface="Consolas" panose="020B0609020204030204" pitchFamily="49" charset="0"/>
                <a:cs typeface="Consolas" panose="020B0609020204030204" pitchFamily="49" charset="0"/>
              </a:rPr>
              <a:t>: Capture/compare Channel 4 Interrupt Enable  </a:t>
            </a:r>
          </a:p>
          <a:p>
            <a:r>
              <a:rPr lang="en-US" b="1" dirty="0">
                <a:latin typeface="Consolas" panose="020B0609020204030204" pitchFamily="49" charset="0"/>
                <a:cs typeface="Consolas" panose="020B0609020204030204" pitchFamily="49" charset="0"/>
              </a:rPr>
              <a:t>TIE</a:t>
            </a:r>
            <a:r>
              <a:rPr lang="en-US" dirty="0">
                <a:latin typeface="Consolas" panose="020B0609020204030204" pitchFamily="49" charset="0"/>
                <a:cs typeface="Consolas" panose="020B0609020204030204" pitchFamily="49" charset="0"/>
              </a:rPr>
              <a:t>: Trigger Interrupt Enable</a:t>
            </a:r>
          </a:p>
          <a:p>
            <a:r>
              <a:rPr lang="en-US" dirty="0">
                <a:latin typeface="Consolas" panose="020B0609020204030204" pitchFamily="49" charset="0"/>
                <a:cs typeface="Consolas" panose="020B0609020204030204" pitchFamily="49" charset="0"/>
              </a:rPr>
              <a:t>...</a:t>
            </a:r>
          </a:p>
        </p:txBody>
      </p:sp>
      <p:sp>
        <p:nvSpPr>
          <p:cNvPr id="21" name="Rectangle 20">
            <a:extLst>
              <a:ext uri="{FF2B5EF4-FFF2-40B4-BE49-F238E27FC236}">
                <a16:creationId xmlns:a16="http://schemas.microsoft.com/office/drawing/2014/main" id="{F32BCEC7-06FF-7E48-9705-1EA173295B6E}"/>
              </a:ext>
            </a:extLst>
          </p:cNvPr>
          <p:cNvSpPr/>
          <p:nvPr/>
        </p:nvSpPr>
        <p:spPr>
          <a:xfrm>
            <a:off x="4420702" y="1320968"/>
            <a:ext cx="3350597"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 1 = enable, 0 = disable </a:t>
            </a:r>
            <a:endParaRPr lang="en-US" dirty="0"/>
          </a:p>
        </p:txBody>
      </p:sp>
    </p:spTree>
    <p:extLst>
      <p:ext uri="{BB962C8B-B14F-4D97-AF65-F5344CB8AC3E}">
        <p14:creationId xmlns:p14="http://schemas.microsoft.com/office/powerpoint/2010/main" val="1539779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a:xfrm>
            <a:off x="609600" y="164140"/>
            <a:ext cx="8534400" cy="990600"/>
          </a:xfrm>
        </p:spPr>
        <p:txBody>
          <a:bodyPr>
            <a:normAutofit fontScale="90000"/>
          </a:bodyPr>
          <a:lstStyle/>
          <a:p>
            <a:r>
              <a:rPr lang="en-US" dirty="0"/>
              <a:t>Timer DMA/Interrupt Enable Register (DIER)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15</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extLst>
              <p:ext uri="{D42A27DB-BD31-4B8C-83A1-F6EECF244321}">
                <p14:modId xmlns:p14="http://schemas.microsoft.com/office/powerpoint/2010/main" val="2313222018"/>
              </p:ext>
            </p:extLst>
          </p:nvPr>
        </p:nvGraphicFramePr>
        <p:xfrm>
          <a:off x="2172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8</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BIE</a:t>
                      </a:r>
                    </a:p>
                  </a:txBody>
                  <a:tcPr/>
                </a:tc>
                <a:tc>
                  <a:txBody>
                    <a:bodyPr/>
                    <a:lstStyle/>
                    <a:p>
                      <a:pPr algn="ctr"/>
                      <a:r>
                        <a:rPr lang="en-US" dirty="0">
                          <a:latin typeface="Consolas" panose="020B0609020204030204" pitchFamily="49" charset="0"/>
                          <a:cs typeface="Consolas" panose="020B0609020204030204" pitchFamily="49" charset="0"/>
                        </a:rPr>
                        <a:t>TIE</a:t>
                      </a:r>
                    </a:p>
                  </a:txBody>
                  <a:tcPr/>
                </a:tc>
                <a:tc>
                  <a:txBody>
                    <a:bodyPr/>
                    <a:lstStyle/>
                    <a:p>
                      <a:pPr algn="ctr"/>
                      <a:r>
                        <a:rPr lang="en-US" dirty="0">
                          <a:latin typeface="Consolas" panose="020B0609020204030204" pitchFamily="49" charset="0"/>
                          <a:cs typeface="Consolas" panose="020B0609020204030204" pitchFamily="49" charset="0"/>
                        </a:rPr>
                        <a:t>COMIE</a:t>
                      </a:r>
                    </a:p>
                  </a:txBody>
                  <a:tcPr/>
                </a:tc>
                <a:tc>
                  <a:txBody>
                    <a:bodyPr/>
                    <a:lstStyle/>
                    <a:p>
                      <a:pPr algn="ctr"/>
                      <a:r>
                        <a:rPr lang="en-US" dirty="0">
                          <a:latin typeface="Consolas" panose="020B0609020204030204" pitchFamily="49" charset="0"/>
                          <a:cs typeface="Consolas" panose="020B0609020204030204" pitchFamily="49" charset="0"/>
                        </a:rPr>
                        <a:t>CC4IE</a:t>
                      </a:r>
                    </a:p>
                  </a:txBody>
                  <a:tcPr/>
                </a:tc>
                <a:tc>
                  <a:txBody>
                    <a:bodyPr/>
                    <a:lstStyle/>
                    <a:p>
                      <a:pPr algn="ctr"/>
                      <a:r>
                        <a:rPr lang="en-US" dirty="0">
                          <a:latin typeface="Consolas" panose="020B0609020204030204" pitchFamily="49" charset="0"/>
                          <a:cs typeface="Consolas" panose="020B0609020204030204" pitchFamily="49" charset="0"/>
                        </a:rPr>
                        <a:t>CC3IE</a:t>
                      </a:r>
                    </a:p>
                  </a:txBody>
                  <a:tcPr/>
                </a:tc>
                <a:tc>
                  <a:txBody>
                    <a:bodyPr/>
                    <a:lstStyle/>
                    <a:p>
                      <a:pPr algn="ctr"/>
                      <a:r>
                        <a:rPr lang="en-US" dirty="0">
                          <a:latin typeface="Consolas" panose="020B0609020204030204" pitchFamily="49" charset="0"/>
                          <a:cs typeface="Consolas" panose="020B0609020204030204" pitchFamily="49" charset="0"/>
                        </a:rPr>
                        <a:t>CC2IE</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CC1IE</a:t>
                      </a:r>
                    </a:p>
                  </a:txBody>
                  <a:tcPr/>
                </a:tc>
                <a:tc>
                  <a:txBody>
                    <a:bodyPr/>
                    <a:lstStyle/>
                    <a:p>
                      <a:pPr algn="ctr"/>
                      <a:r>
                        <a:rPr lang="en-US" b="0" dirty="0">
                          <a:solidFill>
                            <a:schemeClr val="tx1"/>
                          </a:solidFill>
                          <a:latin typeface="Consolas" panose="020B0609020204030204" pitchFamily="49" charset="0"/>
                          <a:cs typeface="Consolas" panose="020B0609020204030204" pitchFamily="49" charset="0"/>
                        </a:rPr>
                        <a:t>UIE</a:t>
                      </a:r>
                    </a:p>
                  </a:txBody>
                  <a:tcPr/>
                </a:tc>
                <a:extLst>
                  <a:ext uri="{0D108BD9-81ED-4DB2-BD59-A6C34878D82A}">
                    <a16:rowId xmlns:a16="http://schemas.microsoft.com/office/drawing/2014/main" val="2118225720"/>
                  </a:ext>
                </a:extLst>
              </a:tr>
            </a:tbl>
          </a:graphicData>
        </a:graphic>
      </p:graphicFrame>
      <p:sp>
        <p:nvSpPr>
          <p:cNvPr id="9" name="TextBox 8">
            <a:extLst>
              <a:ext uri="{FF2B5EF4-FFF2-40B4-BE49-F238E27FC236}">
                <a16:creationId xmlns:a16="http://schemas.microsoft.com/office/drawing/2014/main" id="{79DFEB19-358B-5646-AD11-A9A55A2AF5E2}"/>
              </a:ext>
            </a:extLst>
          </p:cNvPr>
          <p:cNvSpPr txBox="1"/>
          <p:nvPr/>
        </p:nvSpPr>
        <p:spPr>
          <a:xfrm>
            <a:off x="1644206" y="1927831"/>
            <a:ext cx="492443" cy="461665"/>
          </a:xfrm>
          <a:prstGeom prst="rect">
            <a:avLst/>
          </a:prstGeom>
          <a:noFill/>
        </p:spPr>
        <p:txBody>
          <a:bodyPr wrap="none" rtlCol="0">
            <a:spAutoFit/>
          </a:bodyPr>
          <a:lstStyle/>
          <a:p>
            <a:r>
              <a:rPr lang="en-US" sz="2400" b="1" dirty="0"/>
              <a:t>…</a:t>
            </a:r>
          </a:p>
        </p:txBody>
      </p:sp>
      <p:grpSp>
        <p:nvGrpSpPr>
          <p:cNvPr id="14" name="Group 13">
            <a:extLst>
              <a:ext uri="{FF2B5EF4-FFF2-40B4-BE49-F238E27FC236}">
                <a16:creationId xmlns:a16="http://schemas.microsoft.com/office/drawing/2014/main" id="{EB43C6D3-E6C3-F746-A054-D211DDCAD191}"/>
              </a:ext>
            </a:extLst>
          </p:cNvPr>
          <p:cNvGrpSpPr/>
          <p:nvPr/>
        </p:nvGrpSpPr>
        <p:grpSpPr>
          <a:xfrm>
            <a:off x="2017629" y="3174325"/>
            <a:ext cx="8461542" cy="1132076"/>
            <a:chOff x="612648" y="3056225"/>
            <a:chExt cx="8461542" cy="1132076"/>
          </a:xfrm>
        </p:grpSpPr>
        <p:sp>
          <p:nvSpPr>
            <p:cNvPr id="8" name="TextBox 7">
              <a:extLst>
                <a:ext uri="{FF2B5EF4-FFF2-40B4-BE49-F238E27FC236}">
                  <a16:creationId xmlns:a16="http://schemas.microsoft.com/office/drawing/2014/main" id="{854F01F3-BE07-B349-AB5F-6EA1E11276D2}"/>
                </a:ext>
              </a:extLst>
            </p:cNvPr>
            <p:cNvSpPr txBox="1"/>
            <p:nvPr/>
          </p:nvSpPr>
          <p:spPr>
            <a:xfrm>
              <a:off x="612648" y="3056225"/>
              <a:ext cx="2441694" cy="400110"/>
            </a:xfrm>
            <a:prstGeom prst="rect">
              <a:avLst/>
            </a:prstGeom>
            <a:noFill/>
          </p:spPr>
          <p:txBody>
            <a:bodyPr wrap="none" rtlCol="0">
              <a:spAutoFit/>
            </a:bodyPr>
            <a:lstStyle/>
            <a:p>
              <a:r>
                <a:rPr lang="en-US" sz="2000" b="1" dirty="0">
                  <a:solidFill>
                    <a:srgbClr val="C00000"/>
                  </a:solidFill>
                  <a:latin typeface="Consolas" panose="020B0609020204030204" pitchFamily="49" charset="0"/>
                  <a:cs typeface="Consolas" panose="020B0609020204030204" pitchFamily="49" charset="0"/>
                </a:rPr>
                <a:t>Enable interrupt</a:t>
              </a:r>
              <a:endParaRPr lang="en-US" sz="2000" dirty="0">
                <a:solidFill>
                  <a:srgbClr val="C00000"/>
                </a:solidFill>
              </a:endParaRPr>
            </a:p>
          </p:txBody>
        </p:sp>
        <p:sp>
          <p:nvSpPr>
            <p:cNvPr id="11" name="TextBox 10">
              <a:extLst>
                <a:ext uri="{FF2B5EF4-FFF2-40B4-BE49-F238E27FC236}">
                  <a16:creationId xmlns:a16="http://schemas.microsoft.com/office/drawing/2014/main" id="{8277DBCB-E553-0245-81C7-992B45AC41F4}"/>
                </a:ext>
              </a:extLst>
            </p:cNvPr>
            <p:cNvSpPr txBox="1"/>
            <p:nvPr/>
          </p:nvSpPr>
          <p:spPr>
            <a:xfrm>
              <a:off x="1090872" y="3541970"/>
              <a:ext cx="7983318" cy="646331"/>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TIM4-&gt;DIER |= 0x02;         </a:t>
              </a:r>
              <a:r>
                <a:rPr lang="en-US" b="1" dirty="0">
                  <a:solidFill>
                    <a:schemeClr val="bg1">
                      <a:lumMod val="50000"/>
                    </a:schemeClr>
                  </a:solidFill>
                  <a:latin typeface="Consolas" panose="020B0609020204030204" pitchFamily="49" charset="0"/>
                  <a:cs typeface="Consolas" panose="020B0609020204030204" pitchFamily="49" charset="0"/>
                </a:rPr>
                <a:t>// Enable interrupt for channel 1  </a:t>
              </a:r>
            </a:p>
            <a:p>
              <a:r>
                <a:rPr lang="en-US" b="1" dirty="0" err="1">
                  <a:latin typeface="Consolas" panose="020B0609020204030204" pitchFamily="49" charset="0"/>
                  <a:cs typeface="Consolas" panose="020B0609020204030204" pitchFamily="49" charset="0"/>
                </a:rPr>
                <a:t>NVIC_EnableIRQ</a:t>
              </a:r>
              <a:r>
                <a:rPr lang="en-US" b="1" dirty="0">
                  <a:latin typeface="Consolas" panose="020B0609020204030204" pitchFamily="49" charset="0"/>
                  <a:cs typeface="Consolas" panose="020B0609020204030204" pitchFamily="49" charset="0"/>
                </a:rPr>
                <a:t>(TIM4_IRQn);  </a:t>
              </a:r>
              <a:r>
                <a:rPr lang="en-US" b="1" dirty="0">
                  <a:solidFill>
                    <a:schemeClr val="bg1">
                      <a:lumMod val="50000"/>
                    </a:schemeClr>
                  </a:solidFill>
                  <a:latin typeface="Consolas" panose="020B0609020204030204" pitchFamily="49" charset="0"/>
                  <a:cs typeface="Consolas" panose="020B0609020204030204" pitchFamily="49" charset="0"/>
                </a:rPr>
                <a:t>// Enable interrupt for timer 4</a:t>
              </a:r>
              <a:endParaRPr lang="en-US" dirty="0">
                <a:solidFill>
                  <a:schemeClr val="bg1">
                    <a:lumMod val="50000"/>
                  </a:schemeClr>
                </a:solidFill>
              </a:endParaRPr>
            </a:p>
          </p:txBody>
        </p:sp>
      </p:grpSp>
      <p:grpSp>
        <p:nvGrpSpPr>
          <p:cNvPr id="15" name="Group 14">
            <a:extLst>
              <a:ext uri="{FF2B5EF4-FFF2-40B4-BE49-F238E27FC236}">
                <a16:creationId xmlns:a16="http://schemas.microsoft.com/office/drawing/2014/main" id="{20C0ECEA-1635-8D4F-B3EB-C6A2445E806C}"/>
              </a:ext>
            </a:extLst>
          </p:cNvPr>
          <p:cNvGrpSpPr/>
          <p:nvPr/>
        </p:nvGrpSpPr>
        <p:grpSpPr>
          <a:xfrm>
            <a:off x="2045910" y="4751406"/>
            <a:ext cx="8404980" cy="1159938"/>
            <a:chOff x="646414" y="4123065"/>
            <a:chExt cx="8404980" cy="1159938"/>
          </a:xfrm>
        </p:grpSpPr>
        <p:sp>
          <p:nvSpPr>
            <p:cNvPr id="10" name="TextBox 9">
              <a:extLst>
                <a:ext uri="{FF2B5EF4-FFF2-40B4-BE49-F238E27FC236}">
                  <a16:creationId xmlns:a16="http://schemas.microsoft.com/office/drawing/2014/main" id="{5B8E635F-203A-A343-B8E1-DDFC214E540E}"/>
                </a:ext>
              </a:extLst>
            </p:cNvPr>
            <p:cNvSpPr txBox="1"/>
            <p:nvPr/>
          </p:nvSpPr>
          <p:spPr>
            <a:xfrm>
              <a:off x="646414" y="4123065"/>
              <a:ext cx="2582758" cy="400110"/>
            </a:xfrm>
            <a:prstGeom prst="rect">
              <a:avLst/>
            </a:prstGeom>
            <a:noFill/>
          </p:spPr>
          <p:txBody>
            <a:bodyPr wrap="none" rtlCol="0">
              <a:spAutoFit/>
            </a:bodyPr>
            <a:lstStyle/>
            <a:p>
              <a:r>
                <a:rPr lang="en-US" sz="2000" b="1" dirty="0">
                  <a:solidFill>
                    <a:srgbClr val="C00000"/>
                  </a:solidFill>
                  <a:latin typeface="Consolas" panose="020B0609020204030204" pitchFamily="49" charset="0"/>
                  <a:cs typeface="Consolas" panose="020B0609020204030204" pitchFamily="49" charset="0"/>
                </a:rPr>
                <a:t>Disable interrupt</a:t>
              </a:r>
              <a:endParaRPr lang="en-US" sz="2000" dirty="0">
                <a:solidFill>
                  <a:srgbClr val="C00000"/>
                </a:solidFill>
              </a:endParaRPr>
            </a:p>
          </p:txBody>
        </p:sp>
        <p:sp>
          <p:nvSpPr>
            <p:cNvPr id="12" name="TextBox 11">
              <a:extLst>
                <a:ext uri="{FF2B5EF4-FFF2-40B4-BE49-F238E27FC236}">
                  <a16:creationId xmlns:a16="http://schemas.microsoft.com/office/drawing/2014/main" id="{B2F42303-E193-3048-8FDE-A590C4E9F8B9}"/>
                </a:ext>
              </a:extLst>
            </p:cNvPr>
            <p:cNvSpPr txBox="1"/>
            <p:nvPr/>
          </p:nvSpPr>
          <p:spPr>
            <a:xfrm>
              <a:off x="1090871" y="4636672"/>
              <a:ext cx="7960523" cy="646331"/>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TIM4-&gt;DIER &amp;= ~0x02;        </a:t>
              </a:r>
              <a:r>
                <a:rPr lang="en-US" b="1" dirty="0">
                  <a:solidFill>
                    <a:schemeClr val="bg1">
                      <a:lumMod val="50000"/>
                    </a:schemeClr>
                  </a:solidFill>
                  <a:latin typeface="Consolas" panose="020B0609020204030204" pitchFamily="49" charset="0"/>
                  <a:cs typeface="Consolas" panose="020B0609020204030204" pitchFamily="49" charset="0"/>
                </a:rPr>
                <a:t>// Disable interrupt for channel 1</a:t>
              </a:r>
              <a:endParaRPr lang="en-US" b="1" dirty="0">
                <a:latin typeface="Consolas" panose="020B0609020204030204" pitchFamily="49" charset="0"/>
                <a:cs typeface="Consolas" panose="020B0609020204030204" pitchFamily="49" charset="0"/>
              </a:endParaRPr>
            </a:p>
            <a:p>
              <a:r>
                <a:rPr lang="en-US" b="1" dirty="0" err="1">
                  <a:latin typeface="Consolas" panose="020B0609020204030204" pitchFamily="49" charset="0"/>
                  <a:cs typeface="Consolas" panose="020B0609020204030204" pitchFamily="49" charset="0"/>
                </a:rPr>
                <a:t>NVIC_DisableIRQ</a:t>
              </a:r>
              <a:r>
                <a:rPr lang="en-US" b="1" dirty="0">
                  <a:latin typeface="Consolas" panose="020B0609020204030204" pitchFamily="49" charset="0"/>
                  <a:cs typeface="Consolas" panose="020B0609020204030204" pitchFamily="49" charset="0"/>
                </a:rPr>
                <a:t>(TIM4_IRQn); </a:t>
              </a:r>
              <a:r>
                <a:rPr lang="en-US" b="1" dirty="0">
                  <a:solidFill>
                    <a:schemeClr val="bg1">
                      <a:lumMod val="50000"/>
                    </a:schemeClr>
                  </a:solidFill>
                  <a:latin typeface="Consolas" panose="020B0609020204030204" pitchFamily="49" charset="0"/>
                  <a:cs typeface="Consolas" panose="020B0609020204030204" pitchFamily="49" charset="0"/>
                </a:rPr>
                <a:t>// Disable interrupt for timer 4</a:t>
              </a:r>
              <a:endParaRPr lang="en-US" dirty="0">
                <a:solidFill>
                  <a:srgbClr val="0000FF"/>
                </a:solidFill>
              </a:endParaRPr>
            </a:p>
          </p:txBody>
        </p:sp>
      </p:grpSp>
      <p:sp>
        <p:nvSpPr>
          <p:cNvPr id="16" name="Rectangle 15">
            <a:extLst>
              <a:ext uri="{FF2B5EF4-FFF2-40B4-BE49-F238E27FC236}">
                <a16:creationId xmlns:a16="http://schemas.microsoft.com/office/drawing/2014/main" id="{EDF3BDC8-0932-1542-B64D-0B02985250DD}"/>
              </a:ext>
            </a:extLst>
          </p:cNvPr>
          <p:cNvSpPr/>
          <p:nvPr/>
        </p:nvSpPr>
        <p:spPr>
          <a:xfrm>
            <a:off x="4420702" y="1320968"/>
            <a:ext cx="3350597"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 1 = enable, 0 = disable </a:t>
            </a:r>
            <a:endParaRPr lang="en-US" dirty="0"/>
          </a:p>
        </p:txBody>
      </p:sp>
      <p:cxnSp>
        <p:nvCxnSpPr>
          <p:cNvPr id="5" name="Straight Arrow Connector 4">
            <a:extLst>
              <a:ext uri="{FF2B5EF4-FFF2-40B4-BE49-F238E27FC236}">
                <a16:creationId xmlns:a16="http://schemas.microsoft.com/office/drawing/2014/main" id="{CD57144B-38EB-EE4E-9D4B-BB2526927E25}"/>
              </a:ext>
            </a:extLst>
          </p:cNvPr>
          <p:cNvCxnSpPr/>
          <p:nvPr/>
        </p:nvCxnSpPr>
        <p:spPr>
          <a:xfrm flipV="1">
            <a:off x="8915400" y="2570480"/>
            <a:ext cx="0" cy="401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10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E9DC-A1BF-BB45-B0AE-7DC1B9376B83}"/>
              </a:ext>
            </a:extLst>
          </p:cNvPr>
          <p:cNvSpPr>
            <a:spLocks noGrp="1"/>
          </p:cNvSpPr>
          <p:nvPr>
            <p:ph type="title"/>
          </p:nvPr>
        </p:nvSpPr>
        <p:spPr/>
        <p:txBody>
          <a:bodyPr/>
          <a:lstStyle/>
          <a:p>
            <a:r>
              <a:rPr lang="en-US" dirty="0"/>
              <a:t>Find out the interrupt event</a:t>
            </a:r>
          </a:p>
        </p:txBody>
      </p:sp>
      <p:sp>
        <p:nvSpPr>
          <p:cNvPr id="3" name="Slide Number Placeholder 2">
            <a:extLst>
              <a:ext uri="{FF2B5EF4-FFF2-40B4-BE49-F238E27FC236}">
                <a16:creationId xmlns:a16="http://schemas.microsoft.com/office/drawing/2014/main" id="{3FC343F5-7621-864C-B660-D32C5A939DE2}"/>
              </a:ext>
            </a:extLst>
          </p:cNvPr>
          <p:cNvSpPr>
            <a:spLocks noGrp="1"/>
          </p:cNvSpPr>
          <p:nvPr>
            <p:ph type="sldNum" sz="quarter" idx="12"/>
          </p:nvPr>
        </p:nvSpPr>
        <p:spPr/>
        <p:txBody>
          <a:bodyPr/>
          <a:lstStyle/>
          <a:p>
            <a:fld id="{EA7C8D44-3667-46F6-9772-CC52308E2A7F}" type="slidenum">
              <a:rPr kumimoji="0" lang="en-US" smtClean="0"/>
              <a:pPr/>
              <a:t>16</a:t>
            </a:fld>
            <a:endParaRPr kumimoji="0" lang="en-US" dirty="0"/>
          </a:p>
        </p:txBody>
      </p:sp>
      <p:sp>
        <p:nvSpPr>
          <p:cNvPr id="4" name="Content Placeholder 3">
            <a:extLst>
              <a:ext uri="{FF2B5EF4-FFF2-40B4-BE49-F238E27FC236}">
                <a16:creationId xmlns:a16="http://schemas.microsoft.com/office/drawing/2014/main" id="{5CAEB46D-5C38-DB4B-88E6-D73083B305D6}"/>
              </a:ext>
            </a:extLst>
          </p:cNvPr>
          <p:cNvSpPr>
            <a:spLocks noGrp="1"/>
          </p:cNvSpPr>
          <p:nvPr>
            <p:ph sz="quarter" idx="1"/>
          </p:nvPr>
        </p:nvSpPr>
        <p:spPr>
          <a:xfrm>
            <a:off x="609600" y="1143000"/>
            <a:ext cx="10972800" cy="4937760"/>
          </a:xfrm>
        </p:spPr>
        <p:txBody>
          <a:bodyPr/>
          <a:lstStyle/>
          <a:p>
            <a:r>
              <a:rPr lang="en-US" dirty="0"/>
              <a:t>For a timer, multiple events can trigger an interrupt</a:t>
            </a:r>
          </a:p>
          <a:p>
            <a:r>
              <a:rPr lang="en-US" dirty="0"/>
              <a:t>How does the software know which event has trigger the interrupt?</a:t>
            </a:r>
          </a:p>
        </p:txBody>
      </p:sp>
      <p:cxnSp>
        <p:nvCxnSpPr>
          <p:cNvPr id="7" name="Straight Arrow Connector 6">
            <a:extLst>
              <a:ext uri="{FF2B5EF4-FFF2-40B4-BE49-F238E27FC236}">
                <a16:creationId xmlns:a16="http://schemas.microsoft.com/office/drawing/2014/main" id="{45E862CA-632A-8449-BD09-DA39245504F0}"/>
              </a:ext>
            </a:extLst>
          </p:cNvPr>
          <p:cNvCxnSpPr>
            <a:cxnSpLocks/>
          </p:cNvCxnSpPr>
          <p:nvPr/>
        </p:nvCxnSpPr>
        <p:spPr>
          <a:xfrm>
            <a:off x="7808175" y="4341667"/>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2066A91-94AE-6B4B-B186-A6B1C2B2AC63}"/>
              </a:ext>
            </a:extLst>
          </p:cNvPr>
          <p:cNvCxnSpPr/>
          <p:nvPr/>
        </p:nvCxnSpPr>
        <p:spPr>
          <a:xfrm>
            <a:off x="4390613" y="2971800"/>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F602B6AB-227C-4A42-8343-E9889480FE9B}"/>
              </a:ext>
            </a:extLst>
          </p:cNvPr>
          <p:cNvSpPr/>
          <p:nvPr/>
        </p:nvSpPr>
        <p:spPr>
          <a:xfrm>
            <a:off x="4763639" y="2819400"/>
            <a:ext cx="3044537" cy="3032760"/>
          </a:xfrm>
          <a:prstGeom prst="arc">
            <a:avLst>
              <a:gd name="adj1" fmla="val 16207498"/>
              <a:gd name="adj2" fmla="val 543844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98743A21-921C-3C44-BFE8-B314C9DBDE6D}"/>
              </a:ext>
            </a:extLst>
          </p:cNvPr>
          <p:cNvCxnSpPr/>
          <p:nvPr/>
        </p:nvCxnSpPr>
        <p:spPr>
          <a:xfrm>
            <a:off x="5369775" y="2819400"/>
            <a:ext cx="0" cy="30327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C790C2-1970-BF49-92BC-5A7A76CF899C}"/>
              </a:ext>
            </a:extLst>
          </p:cNvPr>
          <p:cNvCxnSpPr>
            <a:cxnSpLocks/>
            <a:stCxn id="9" idx="2"/>
          </p:cNvCxnSpPr>
          <p:nvPr/>
        </p:nvCxnSpPr>
        <p:spPr>
          <a:xfrm flipH="1">
            <a:off x="5358338" y="5852066"/>
            <a:ext cx="910612" cy="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D6C09A-96F6-7C40-B424-4C99F3CB0A45}"/>
              </a:ext>
            </a:extLst>
          </p:cNvPr>
          <p:cNvCxnSpPr>
            <a:cxnSpLocks/>
            <a:stCxn id="9" idx="0"/>
          </p:cNvCxnSpPr>
          <p:nvPr/>
        </p:nvCxnSpPr>
        <p:spPr>
          <a:xfrm flipH="1">
            <a:off x="5369776" y="2819404"/>
            <a:ext cx="91943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39C4465-7FE2-BA48-BC49-4590FAFCD4DD}"/>
              </a:ext>
            </a:extLst>
          </p:cNvPr>
          <p:cNvSpPr txBox="1"/>
          <p:nvPr/>
        </p:nvSpPr>
        <p:spPr>
          <a:xfrm flipH="1">
            <a:off x="6109130" y="3934719"/>
            <a:ext cx="808121" cy="707886"/>
          </a:xfrm>
          <a:prstGeom prst="rect">
            <a:avLst/>
          </a:prstGeom>
          <a:noFill/>
        </p:spPr>
        <p:txBody>
          <a:bodyPr wrap="square" rtlCol="0">
            <a:spAutoFit/>
          </a:bodyPr>
          <a:lstStyle/>
          <a:p>
            <a:pPr algn="ctr"/>
            <a:r>
              <a:rPr lang="en-US" sz="2000" dirty="0"/>
              <a:t>OR Gate</a:t>
            </a:r>
          </a:p>
        </p:txBody>
      </p:sp>
      <p:cxnSp>
        <p:nvCxnSpPr>
          <p:cNvPr id="27" name="Straight Arrow Connector 26">
            <a:extLst>
              <a:ext uri="{FF2B5EF4-FFF2-40B4-BE49-F238E27FC236}">
                <a16:creationId xmlns:a16="http://schemas.microsoft.com/office/drawing/2014/main" id="{3C1665E0-E8A3-5C4A-9ACF-10DBC741F8A6}"/>
              </a:ext>
            </a:extLst>
          </p:cNvPr>
          <p:cNvCxnSpPr/>
          <p:nvPr/>
        </p:nvCxnSpPr>
        <p:spPr>
          <a:xfrm>
            <a:off x="4379175" y="5029200"/>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38367F-62A9-5344-84E8-1E9C9FA9AE9F}"/>
              </a:ext>
            </a:extLst>
          </p:cNvPr>
          <p:cNvCxnSpPr/>
          <p:nvPr/>
        </p:nvCxnSpPr>
        <p:spPr>
          <a:xfrm>
            <a:off x="4379175" y="4651263"/>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EC6EA-705E-1948-AB3C-1FB3FD4E3A4E}"/>
              </a:ext>
            </a:extLst>
          </p:cNvPr>
          <p:cNvSpPr txBox="1"/>
          <p:nvPr/>
        </p:nvSpPr>
        <p:spPr>
          <a:xfrm>
            <a:off x="2303604" y="4844534"/>
            <a:ext cx="2040302" cy="369332"/>
          </a:xfrm>
          <a:prstGeom prst="rect">
            <a:avLst/>
          </a:prstGeom>
          <a:noFill/>
        </p:spPr>
        <p:txBody>
          <a:bodyPr wrap="none" rtlCol="0">
            <a:spAutoFit/>
          </a:bodyPr>
          <a:lstStyle/>
          <a:p>
            <a:r>
              <a:rPr lang="en-US" dirty="0"/>
              <a:t>channel </a:t>
            </a:r>
            <a:r>
              <a:rPr lang="en-US" dirty="0">
                <a:latin typeface="Consolas" panose="020B0609020204030204" pitchFamily="49" charset="0"/>
                <a:cs typeface="Consolas" panose="020B0609020204030204" pitchFamily="49" charset="0"/>
              </a:rPr>
              <a:t>1</a:t>
            </a:r>
            <a:r>
              <a:rPr lang="en-US" dirty="0"/>
              <a:t> interrupt</a:t>
            </a:r>
          </a:p>
        </p:txBody>
      </p:sp>
      <p:sp>
        <p:nvSpPr>
          <p:cNvPr id="30" name="TextBox 29">
            <a:extLst>
              <a:ext uri="{FF2B5EF4-FFF2-40B4-BE49-F238E27FC236}">
                <a16:creationId xmlns:a16="http://schemas.microsoft.com/office/drawing/2014/main" id="{4B58CA40-E6F7-484D-A520-1AA0833C515C}"/>
              </a:ext>
            </a:extLst>
          </p:cNvPr>
          <p:cNvSpPr txBox="1"/>
          <p:nvPr/>
        </p:nvSpPr>
        <p:spPr>
          <a:xfrm>
            <a:off x="8798775" y="3996275"/>
            <a:ext cx="1126016" cy="646331"/>
          </a:xfrm>
          <a:prstGeom prst="rect">
            <a:avLst/>
          </a:prstGeom>
          <a:noFill/>
        </p:spPr>
        <p:txBody>
          <a:bodyPr wrap="square" rtlCol="0">
            <a:spAutoFit/>
          </a:bodyPr>
          <a:lstStyle/>
          <a:p>
            <a:pPr algn="ctr"/>
            <a:r>
              <a:rPr lang="en-US" dirty="0"/>
              <a:t>timer interrupt</a:t>
            </a:r>
          </a:p>
        </p:txBody>
      </p:sp>
      <p:sp>
        <p:nvSpPr>
          <p:cNvPr id="31" name="TextBox 30">
            <a:extLst>
              <a:ext uri="{FF2B5EF4-FFF2-40B4-BE49-F238E27FC236}">
                <a16:creationId xmlns:a16="http://schemas.microsoft.com/office/drawing/2014/main" id="{0CAF5BBD-DD7D-784B-93DE-F34F67678B0E}"/>
              </a:ext>
            </a:extLst>
          </p:cNvPr>
          <p:cNvSpPr txBox="1"/>
          <p:nvPr/>
        </p:nvSpPr>
        <p:spPr>
          <a:xfrm>
            <a:off x="2300594" y="4475202"/>
            <a:ext cx="2040302" cy="369332"/>
          </a:xfrm>
          <a:prstGeom prst="rect">
            <a:avLst/>
          </a:prstGeom>
          <a:noFill/>
        </p:spPr>
        <p:txBody>
          <a:bodyPr wrap="none" rtlCol="0">
            <a:spAutoFit/>
          </a:bodyPr>
          <a:lstStyle/>
          <a:p>
            <a:r>
              <a:rPr lang="en-US" dirty="0"/>
              <a:t>channel </a:t>
            </a:r>
            <a:r>
              <a:rPr lang="en-US" dirty="0">
                <a:latin typeface="Consolas" panose="020B0609020204030204" pitchFamily="49" charset="0"/>
                <a:cs typeface="Consolas" panose="020B0609020204030204" pitchFamily="49" charset="0"/>
              </a:rPr>
              <a:t>2</a:t>
            </a:r>
            <a:r>
              <a:rPr lang="en-US" dirty="0"/>
              <a:t> interrupt</a:t>
            </a:r>
          </a:p>
        </p:txBody>
      </p:sp>
      <p:cxnSp>
        <p:nvCxnSpPr>
          <p:cNvPr id="32" name="Straight Arrow Connector 31">
            <a:extLst>
              <a:ext uri="{FF2B5EF4-FFF2-40B4-BE49-F238E27FC236}">
                <a16:creationId xmlns:a16="http://schemas.microsoft.com/office/drawing/2014/main" id="{FEC6FF0C-64B7-444C-91B5-2725EBF87A6F}"/>
              </a:ext>
            </a:extLst>
          </p:cNvPr>
          <p:cNvCxnSpPr/>
          <p:nvPr/>
        </p:nvCxnSpPr>
        <p:spPr>
          <a:xfrm>
            <a:off x="4390613" y="4315474"/>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0FF35A2-45FD-0F4C-9FAF-713C5881711F}"/>
              </a:ext>
            </a:extLst>
          </p:cNvPr>
          <p:cNvSpPr txBox="1"/>
          <p:nvPr/>
        </p:nvSpPr>
        <p:spPr>
          <a:xfrm>
            <a:off x="2312032" y="4139413"/>
            <a:ext cx="2040302" cy="369332"/>
          </a:xfrm>
          <a:prstGeom prst="rect">
            <a:avLst/>
          </a:prstGeom>
          <a:noFill/>
        </p:spPr>
        <p:txBody>
          <a:bodyPr wrap="none" rtlCol="0">
            <a:spAutoFit/>
          </a:bodyPr>
          <a:lstStyle/>
          <a:p>
            <a:r>
              <a:rPr lang="en-US" dirty="0"/>
              <a:t>channel </a:t>
            </a:r>
            <a:r>
              <a:rPr lang="en-US" dirty="0">
                <a:latin typeface="Consolas" panose="020B0609020204030204" pitchFamily="49" charset="0"/>
                <a:cs typeface="Consolas" panose="020B0609020204030204" pitchFamily="49" charset="0"/>
              </a:rPr>
              <a:t>3</a:t>
            </a:r>
            <a:r>
              <a:rPr lang="en-US" dirty="0"/>
              <a:t> interrupt</a:t>
            </a:r>
          </a:p>
        </p:txBody>
      </p:sp>
      <p:cxnSp>
        <p:nvCxnSpPr>
          <p:cNvPr id="34" name="Straight Arrow Connector 33">
            <a:extLst>
              <a:ext uri="{FF2B5EF4-FFF2-40B4-BE49-F238E27FC236}">
                <a16:creationId xmlns:a16="http://schemas.microsoft.com/office/drawing/2014/main" id="{A487DD25-30BB-A34B-A629-8BBA683FA5AC}"/>
              </a:ext>
            </a:extLst>
          </p:cNvPr>
          <p:cNvCxnSpPr/>
          <p:nvPr/>
        </p:nvCxnSpPr>
        <p:spPr>
          <a:xfrm>
            <a:off x="4390613" y="3957108"/>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2F3398-F5D1-DE4F-B5C6-3036E24FA818}"/>
              </a:ext>
            </a:extLst>
          </p:cNvPr>
          <p:cNvSpPr txBox="1"/>
          <p:nvPr/>
        </p:nvSpPr>
        <p:spPr>
          <a:xfrm>
            <a:off x="2312032" y="3781047"/>
            <a:ext cx="2040302" cy="369332"/>
          </a:xfrm>
          <a:prstGeom prst="rect">
            <a:avLst/>
          </a:prstGeom>
          <a:noFill/>
        </p:spPr>
        <p:txBody>
          <a:bodyPr wrap="none" rtlCol="0">
            <a:spAutoFit/>
          </a:bodyPr>
          <a:lstStyle/>
          <a:p>
            <a:r>
              <a:rPr lang="en-US" dirty="0"/>
              <a:t>channel </a:t>
            </a:r>
            <a:r>
              <a:rPr lang="en-US" dirty="0">
                <a:latin typeface="Consolas" panose="020B0609020204030204" pitchFamily="49" charset="0"/>
                <a:cs typeface="Consolas" panose="020B0609020204030204" pitchFamily="49" charset="0"/>
              </a:rPr>
              <a:t>4</a:t>
            </a:r>
            <a:r>
              <a:rPr lang="en-US" dirty="0"/>
              <a:t> interrupt</a:t>
            </a:r>
          </a:p>
        </p:txBody>
      </p:sp>
      <p:cxnSp>
        <p:nvCxnSpPr>
          <p:cNvPr id="36" name="Straight Arrow Connector 35">
            <a:extLst>
              <a:ext uri="{FF2B5EF4-FFF2-40B4-BE49-F238E27FC236}">
                <a16:creationId xmlns:a16="http://schemas.microsoft.com/office/drawing/2014/main" id="{C227B6DA-90F5-A94C-A9BC-B70A03EDA57C}"/>
              </a:ext>
            </a:extLst>
          </p:cNvPr>
          <p:cNvCxnSpPr/>
          <p:nvPr/>
        </p:nvCxnSpPr>
        <p:spPr>
          <a:xfrm>
            <a:off x="4403968" y="5733938"/>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B51D9C-4B70-4C48-A7B2-87A3F82EF668}"/>
              </a:ext>
            </a:extLst>
          </p:cNvPr>
          <p:cNvSpPr txBox="1"/>
          <p:nvPr/>
        </p:nvSpPr>
        <p:spPr>
          <a:xfrm>
            <a:off x="1948707" y="5373471"/>
            <a:ext cx="2551413" cy="646331"/>
          </a:xfrm>
          <a:prstGeom prst="rect">
            <a:avLst/>
          </a:prstGeom>
          <a:noFill/>
        </p:spPr>
        <p:txBody>
          <a:bodyPr wrap="square" rtlCol="0">
            <a:spAutoFit/>
          </a:bodyPr>
          <a:lstStyle/>
          <a:p>
            <a:r>
              <a:rPr lang="en-US" dirty="0"/>
              <a:t>counter update (counter overflow or underflow)</a:t>
            </a:r>
          </a:p>
        </p:txBody>
      </p:sp>
      <p:grpSp>
        <p:nvGrpSpPr>
          <p:cNvPr id="42" name="Group 41">
            <a:extLst>
              <a:ext uri="{FF2B5EF4-FFF2-40B4-BE49-F238E27FC236}">
                <a16:creationId xmlns:a16="http://schemas.microsoft.com/office/drawing/2014/main" id="{B066EC3E-2296-9F48-A1B7-54F26A21B462}"/>
              </a:ext>
            </a:extLst>
          </p:cNvPr>
          <p:cNvGrpSpPr/>
          <p:nvPr/>
        </p:nvGrpSpPr>
        <p:grpSpPr>
          <a:xfrm>
            <a:off x="4755795" y="3265741"/>
            <a:ext cx="45721" cy="386303"/>
            <a:chOff x="3124198" y="3200400"/>
            <a:chExt cx="45721" cy="386303"/>
          </a:xfrm>
        </p:grpSpPr>
        <p:sp>
          <p:nvSpPr>
            <p:cNvPr id="39" name="Oval 38">
              <a:extLst>
                <a:ext uri="{FF2B5EF4-FFF2-40B4-BE49-F238E27FC236}">
                  <a16:creationId xmlns:a16="http://schemas.microsoft.com/office/drawing/2014/main" id="{C2DF2B8C-2E34-0F45-80F9-B7497E25D7F6}"/>
                </a:ext>
              </a:extLst>
            </p:cNvPr>
            <p:cNvSpPr/>
            <p:nvPr/>
          </p:nvSpPr>
          <p:spPr>
            <a:xfrm>
              <a:off x="3124200" y="3200400"/>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2FA7E54-EC7B-F14B-A3C7-490A2CA28101}"/>
                </a:ext>
              </a:extLst>
            </p:cNvPr>
            <p:cNvSpPr/>
            <p:nvPr/>
          </p:nvSpPr>
          <p:spPr>
            <a:xfrm>
              <a:off x="3124199" y="3370692"/>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33E0A2-FA2B-1E4D-AA17-DF552C715631}"/>
                </a:ext>
              </a:extLst>
            </p:cNvPr>
            <p:cNvSpPr/>
            <p:nvPr/>
          </p:nvSpPr>
          <p:spPr>
            <a:xfrm>
              <a:off x="3124198" y="3540984"/>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D7F3F17F-334E-094D-9BEB-9CED5A4B2EB1}"/>
              </a:ext>
            </a:extLst>
          </p:cNvPr>
          <p:cNvGrpSpPr/>
          <p:nvPr/>
        </p:nvGrpSpPr>
        <p:grpSpPr>
          <a:xfrm>
            <a:off x="3332184" y="3274689"/>
            <a:ext cx="45721" cy="386303"/>
            <a:chOff x="3124198" y="3200400"/>
            <a:chExt cx="45721" cy="386303"/>
          </a:xfrm>
        </p:grpSpPr>
        <p:sp>
          <p:nvSpPr>
            <p:cNvPr id="44" name="Oval 43">
              <a:extLst>
                <a:ext uri="{FF2B5EF4-FFF2-40B4-BE49-F238E27FC236}">
                  <a16:creationId xmlns:a16="http://schemas.microsoft.com/office/drawing/2014/main" id="{EC8F4CB1-CCF8-BA43-B3F1-1A41F9989EEA}"/>
                </a:ext>
              </a:extLst>
            </p:cNvPr>
            <p:cNvSpPr/>
            <p:nvPr/>
          </p:nvSpPr>
          <p:spPr>
            <a:xfrm>
              <a:off x="3124200" y="3200400"/>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734F72B-1701-5641-B0B0-7DD6EE1093BD}"/>
                </a:ext>
              </a:extLst>
            </p:cNvPr>
            <p:cNvSpPr/>
            <p:nvPr/>
          </p:nvSpPr>
          <p:spPr>
            <a:xfrm>
              <a:off x="3124199" y="3370692"/>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212883-1F1E-7A44-93F8-03877C0BD960}"/>
                </a:ext>
              </a:extLst>
            </p:cNvPr>
            <p:cNvSpPr/>
            <p:nvPr/>
          </p:nvSpPr>
          <p:spPr>
            <a:xfrm>
              <a:off x="3124198" y="3540984"/>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1969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Find out the interrupt event</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17</a:t>
            </a:fld>
            <a:endParaRPr kumimoji="0" lang="en-US" dirty="0"/>
          </a:p>
        </p:txBody>
      </p:sp>
      <p:sp>
        <p:nvSpPr>
          <p:cNvPr id="10" name="TextBox 9">
            <a:extLst>
              <a:ext uri="{FF2B5EF4-FFF2-40B4-BE49-F238E27FC236}">
                <a16:creationId xmlns:a16="http://schemas.microsoft.com/office/drawing/2014/main" id="{2202A713-B518-2D4B-8768-55D9BA292997}"/>
              </a:ext>
            </a:extLst>
          </p:cNvPr>
          <p:cNvSpPr txBox="1"/>
          <p:nvPr/>
        </p:nvSpPr>
        <p:spPr>
          <a:xfrm>
            <a:off x="1992086" y="1210519"/>
            <a:ext cx="8382000" cy="50783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nsolas" panose="020B0609020204030204" pitchFamily="49" charset="0"/>
                <a:cs typeface="Consolas" panose="020B0609020204030204" pitchFamily="49" charset="0"/>
              </a:rPr>
              <a:t>void </a:t>
            </a:r>
            <a:r>
              <a:rPr lang="en-US" dirty="0">
                <a:solidFill>
                  <a:srgbClr val="C00000"/>
                </a:solidFill>
                <a:latin typeface="Consolas" panose="020B0609020204030204" pitchFamily="49" charset="0"/>
                <a:cs typeface="Consolas" panose="020B0609020204030204" pitchFamily="49" charset="0"/>
              </a:rPr>
              <a:t>TIM4_IRQHandler </a:t>
            </a:r>
            <a:r>
              <a:rPr lang="en-US" dirty="0">
                <a:latin typeface="Consolas" panose="020B0609020204030204" pitchFamily="49" charset="0"/>
                <a:cs typeface="Consolas" panose="020B0609020204030204" pitchFamily="49" charset="0"/>
              </a:rPr>
              <a:t>(void)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if(TIM4-&gt;SR &amp; </a:t>
            </a:r>
            <a:r>
              <a:rPr lang="en-US" dirty="0">
                <a:solidFill>
                  <a:srgbClr val="0000FF"/>
                </a:solidFill>
                <a:latin typeface="Consolas" panose="020B0609020204030204" pitchFamily="49" charset="0"/>
                <a:cs typeface="Consolas" panose="020B0609020204030204" pitchFamily="49" charset="0"/>
              </a:rPr>
              <a:t>TIM_SR_UIF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UIF Interrupt</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else if (TIM4-&gt;SR &amp; </a:t>
            </a:r>
            <a:r>
              <a:rPr lang="en-US" dirty="0">
                <a:solidFill>
                  <a:srgbClr val="0000FF"/>
                </a:solidFill>
                <a:latin typeface="Consolas" panose="020B0609020204030204" pitchFamily="49" charset="0"/>
                <a:cs typeface="Consolas" panose="020B0609020204030204" pitchFamily="49" charset="0"/>
              </a:rPr>
              <a:t>TIM_SR_CC1IF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Channel #1</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else if (TIM4-&gt;SR &amp; </a:t>
            </a:r>
            <a:r>
              <a:rPr lang="en-US" dirty="0">
                <a:solidFill>
                  <a:srgbClr val="0000FF"/>
                </a:solidFill>
                <a:latin typeface="Consolas" panose="020B0609020204030204" pitchFamily="49" charset="0"/>
                <a:cs typeface="Consolas" panose="020B0609020204030204" pitchFamily="49" charset="0"/>
              </a:rPr>
              <a:t>TIM_SR_CC2IF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Channel #2</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912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Find out the interrupt event</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18</a:t>
            </a:fld>
            <a:endParaRPr kumimoji="0" lang="en-US" dirty="0"/>
          </a:p>
        </p:txBody>
      </p:sp>
      <p:sp>
        <p:nvSpPr>
          <p:cNvPr id="10" name="TextBox 9">
            <a:extLst>
              <a:ext uri="{FF2B5EF4-FFF2-40B4-BE49-F238E27FC236}">
                <a16:creationId xmlns:a16="http://schemas.microsoft.com/office/drawing/2014/main" id="{2202A713-B518-2D4B-8768-55D9BA292997}"/>
              </a:ext>
            </a:extLst>
          </p:cNvPr>
          <p:cNvSpPr txBox="1"/>
          <p:nvPr/>
        </p:nvSpPr>
        <p:spPr>
          <a:xfrm>
            <a:off x="1992086" y="1210519"/>
            <a:ext cx="8382000" cy="50783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nsolas" panose="020B0609020204030204" pitchFamily="49" charset="0"/>
                <a:cs typeface="Consolas" panose="020B0609020204030204" pitchFamily="49" charset="0"/>
              </a:rPr>
              <a:t>void </a:t>
            </a:r>
            <a:r>
              <a:rPr lang="en-US" dirty="0">
                <a:solidFill>
                  <a:srgbClr val="C00000"/>
                </a:solidFill>
                <a:latin typeface="Consolas" panose="020B0609020204030204" pitchFamily="49" charset="0"/>
                <a:cs typeface="Consolas" panose="020B0609020204030204" pitchFamily="49" charset="0"/>
              </a:rPr>
              <a:t>TIM4_IRQHandler </a:t>
            </a:r>
            <a:r>
              <a:rPr lang="en-US" dirty="0">
                <a:latin typeface="Consolas" panose="020B0609020204030204" pitchFamily="49" charset="0"/>
                <a:cs typeface="Consolas" panose="020B0609020204030204" pitchFamily="49" charset="0"/>
              </a:rPr>
              <a:t>(void)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if(TIM4-&gt;SR &amp; </a:t>
            </a:r>
            <a:r>
              <a:rPr lang="en-US" dirty="0">
                <a:solidFill>
                  <a:srgbClr val="0000FF"/>
                </a:solidFill>
                <a:latin typeface="Consolas" panose="020B0609020204030204" pitchFamily="49" charset="0"/>
                <a:cs typeface="Consolas" panose="020B0609020204030204" pitchFamily="49" charset="0"/>
              </a:rPr>
              <a:t>TIM_SR_UIF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UIF Interrupt</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TIM4-&gt;SR &amp;= ~TIM_SR_UIF;  </a:t>
            </a:r>
            <a:r>
              <a:rPr lang="en-US" i="1" dirty="0">
                <a:solidFill>
                  <a:schemeClr val="bg1">
                    <a:lumMod val="50000"/>
                  </a:schemeClr>
                </a:solidFill>
                <a:latin typeface="Consolas" panose="020B0609020204030204" pitchFamily="49" charset="0"/>
                <a:cs typeface="Consolas" panose="020B0609020204030204" pitchFamily="49" charset="0"/>
              </a:rPr>
              <a:t>// Clear interrupt flag</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else if (TIM4-&gt;SR &amp; </a:t>
            </a:r>
            <a:r>
              <a:rPr lang="en-US" dirty="0">
                <a:solidFill>
                  <a:srgbClr val="0000FF"/>
                </a:solidFill>
                <a:latin typeface="Consolas" panose="020B0609020204030204" pitchFamily="49" charset="0"/>
                <a:cs typeface="Consolas" panose="020B0609020204030204" pitchFamily="49" charset="0"/>
              </a:rPr>
              <a:t>TIM_SR_CC1IF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Channel #1</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TIM4-&gt;SR &amp;= ~ TIM_SR_CC1IF;        </a:t>
            </a:r>
            <a:r>
              <a:rPr lang="en-US" i="1" dirty="0">
                <a:solidFill>
                  <a:schemeClr val="bg1">
                    <a:lumMod val="50000"/>
                  </a:schemeClr>
                </a:solidFill>
                <a:latin typeface="Consolas" panose="020B0609020204030204" pitchFamily="49" charset="0"/>
                <a:cs typeface="Consolas" panose="020B0609020204030204" pitchFamily="49" charset="0"/>
              </a:rPr>
              <a:t>// Clear interrupt flag</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else if (TIM4-&gt;SR &amp; </a:t>
            </a:r>
            <a:r>
              <a:rPr lang="en-US" dirty="0">
                <a:solidFill>
                  <a:srgbClr val="0000FF"/>
                </a:solidFill>
                <a:latin typeface="Consolas" panose="020B0609020204030204" pitchFamily="49" charset="0"/>
                <a:cs typeface="Consolas" panose="020B0609020204030204" pitchFamily="49" charset="0"/>
              </a:rPr>
              <a:t>TIM_SR_CC2IF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Channel #2</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TIM4-&gt;SR &amp;= ~ TIM_SR_CC2IF;        </a:t>
            </a:r>
            <a:r>
              <a:rPr lang="en-US" i="1" dirty="0">
                <a:solidFill>
                  <a:schemeClr val="bg1">
                    <a:lumMod val="50000"/>
                  </a:schemeClr>
                </a:solidFill>
                <a:latin typeface="Consolas" panose="020B0609020204030204" pitchFamily="49" charset="0"/>
                <a:cs typeface="Consolas" panose="020B0609020204030204" pitchFamily="49" charset="0"/>
              </a:rPr>
              <a:t>// Clear interrupt flag</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B083155C-1E40-ED43-AD6D-EE42D79B33E3}"/>
              </a:ext>
            </a:extLst>
          </p:cNvPr>
          <p:cNvSpPr txBox="1"/>
          <p:nvPr/>
        </p:nvSpPr>
        <p:spPr>
          <a:xfrm>
            <a:off x="5334001" y="5181600"/>
            <a:ext cx="4419599"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b="1" dirty="0">
                <a:solidFill>
                  <a:schemeClr val="bg1"/>
                </a:solidFill>
                <a:latin typeface="Consolas" panose="020B0609020204030204" pitchFamily="49" charset="0"/>
                <a:cs typeface="Consolas" panose="020B0609020204030204" pitchFamily="49" charset="0"/>
              </a:rPr>
              <a:t>Hardware sets these flags, and software needs to clear them.</a:t>
            </a:r>
            <a:endParaRPr lang="en-US" sz="2000" dirty="0">
              <a:solidFill>
                <a:schemeClr val="bg1"/>
              </a:solidFill>
            </a:endParaRPr>
          </a:p>
        </p:txBody>
      </p:sp>
    </p:spTree>
    <p:extLst>
      <p:ext uri="{BB962C8B-B14F-4D97-AF65-F5344CB8AC3E}">
        <p14:creationId xmlns:p14="http://schemas.microsoft.com/office/powerpoint/2010/main" val="40117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Timer Status Register (SR)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19</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nvPr>
        </p:nvGraphicFramePr>
        <p:xfrm>
          <a:off x="2172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8</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BIF</a:t>
                      </a:r>
                    </a:p>
                  </a:txBody>
                  <a:tcPr/>
                </a:tc>
                <a:tc>
                  <a:txBody>
                    <a:bodyPr/>
                    <a:lstStyle/>
                    <a:p>
                      <a:pPr algn="ctr"/>
                      <a:r>
                        <a:rPr lang="en-US" dirty="0">
                          <a:latin typeface="Consolas" panose="020B0609020204030204" pitchFamily="49" charset="0"/>
                          <a:cs typeface="Consolas" panose="020B0609020204030204" pitchFamily="49" charset="0"/>
                        </a:rPr>
                        <a:t>TIF</a:t>
                      </a:r>
                    </a:p>
                  </a:txBody>
                  <a:tcPr/>
                </a:tc>
                <a:tc>
                  <a:txBody>
                    <a:bodyPr/>
                    <a:lstStyle/>
                    <a:p>
                      <a:pPr algn="ctr"/>
                      <a:r>
                        <a:rPr lang="en-US" dirty="0">
                          <a:latin typeface="Consolas" panose="020B0609020204030204" pitchFamily="49" charset="0"/>
                          <a:cs typeface="Consolas" panose="020B0609020204030204" pitchFamily="49" charset="0"/>
                        </a:rPr>
                        <a:t>COMIF</a:t>
                      </a:r>
                    </a:p>
                  </a:txBody>
                  <a:tcPr/>
                </a:tc>
                <a:tc>
                  <a:txBody>
                    <a:bodyPr/>
                    <a:lstStyle/>
                    <a:p>
                      <a:pPr algn="ctr"/>
                      <a:r>
                        <a:rPr lang="en-US" dirty="0">
                          <a:latin typeface="Consolas" panose="020B0609020204030204" pitchFamily="49" charset="0"/>
                          <a:cs typeface="Consolas" panose="020B0609020204030204" pitchFamily="49" charset="0"/>
                        </a:rPr>
                        <a:t>CC4IF</a:t>
                      </a:r>
                    </a:p>
                  </a:txBody>
                  <a:tcPr/>
                </a:tc>
                <a:tc>
                  <a:txBody>
                    <a:bodyPr/>
                    <a:lstStyle/>
                    <a:p>
                      <a:pPr algn="ctr"/>
                      <a:r>
                        <a:rPr lang="en-US" dirty="0">
                          <a:latin typeface="Consolas" panose="020B0609020204030204" pitchFamily="49" charset="0"/>
                          <a:cs typeface="Consolas" panose="020B0609020204030204" pitchFamily="49" charset="0"/>
                        </a:rPr>
                        <a:t>CC3IF</a:t>
                      </a:r>
                    </a:p>
                  </a:txBody>
                  <a:tcPr/>
                </a:tc>
                <a:tc>
                  <a:txBody>
                    <a:bodyPr/>
                    <a:lstStyle/>
                    <a:p>
                      <a:pPr algn="ctr"/>
                      <a:r>
                        <a:rPr lang="en-US" dirty="0">
                          <a:latin typeface="Consolas" panose="020B0609020204030204" pitchFamily="49" charset="0"/>
                          <a:cs typeface="Consolas" panose="020B0609020204030204" pitchFamily="49" charset="0"/>
                        </a:rPr>
                        <a:t>CC2IF</a:t>
                      </a:r>
                    </a:p>
                  </a:txBody>
                  <a:tcPr/>
                </a:tc>
                <a:tc>
                  <a:txBody>
                    <a:bodyPr/>
                    <a:lstStyle/>
                    <a:p>
                      <a:pPr algn="ctr"/>
                      <a:r>
                        <a:rPr lang="en-US" dirty="0">
                          <a:latin typeface="Consolas" panose="020B0609020204030204" pitchFamily="49" charset="0"/>
                          <a:cs typeface="Consolas" panose="020B0609020204030204" pitchFamily="49" charset="0"/>
                        </a:rPr>
                        <a:t>CC1IF</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UIF</a:t>
                      </a:r>
                    </a:p>
                  </a:txBody>
                  <a:tcPr/>
                </a:tc>
                <a:extLst>
                  <a:ext uri="{0D108BD9-81ED-4DB2-BD59-A6C34878D82A}">
                    <a16:rowId xmlns:a16="http://schemas.microsoft.com/office/drawing/2014/main" val="2118225720"/>
                  </a:ext>
                </a:extLst>
              </a:tr>
            </a:tbl>
          </a:graphicData>
        </a:graphic>
      </p:graphicFrame>
      <p:sp>
        <p:nvSpPr>
          <p:cNvPr id="5" name="Rectangle 4">
            <a:extLst>
              <a:ext uri="{FF2B5EF4-FFF2-40B4-BE49-F238E27FC236}">
                <a16:creationId xmlns:a16="http://schemas.microsoft.com/office/drawing/2014/main" id="{2358B685-C0CE-294E-AF7F-856580192628}"/>
              </a:ext>
            </a:extLst>
          </p:cNvPr>
          <p:cNvSpPr/>
          <p:nvPr/>
        </p:nvSpPr>
        <p:spPr>
          <a:xfrm>
            <a:off x="1975449" y="1358205"/>
            <a:ext cx="2844048" cy="369332"/>
          </a:xfrm>
          <a:prstGeom prst="rect">
            <a:avLst/>
          </a:prstGeom>
        </p:spPr>
        <p:txBody>
          <a:bodyPr wrap="none">
            <a:spAutoFit/>
          </a:bodyPr>
          <a:lstStyle/>
          <a:p>
            <a:r>
              <a:rPr lang="en-US" dirty="0" err="1">
                <a:latin typeface="Consolas" panose="020B0609020204030204" pitchFamily="49" charset="0"/>
                <a:cs typeface="Consolas" panose="020B0609020204030204" pitchFamily="49" charset="0"/>
              </a:rPr>
              <a:t>TIMx_SR</a:t>
            </a:r>
            <a:r>
              <a:rPr lang="en-US" dirty="0">
                <a:latin typeface="Consolas" panose="020B0609020204030204" pitchFamily="49" charset="0"/>
                <a:cs typeface="Consolas" panose="020B0609020204030204" pitchFamily="49" charset="0"/>
              </a:rPr>
              <a:t> = 0 (default)</a:t>
            </a:r>
            <a:endParaRPr lang="en-US" dirty="0"/>
          </a:p>
        </p:txBody>
      </p:sp>
      <p:sp>
        <p:nvSpPr>
          <p:cNvPr id="8" name="TextBox 7">
            <a:extLst>
              <a:ext uri="{FF2B5EF4-FFF2-40B4-BE49-F238E27FC236}">
                <a16:creationId xmlns:a16="http://schemas.microsoft.com/office/drawing/2014/main" id="{854F01F3-BE07-B349-AB5F-6EA1E11276D2}"/>
              </a:ext>
            </a:extLst>
          </p:cNvPr>
          <p:cNvSpPr txBox="1"/>
          <p:nvPr/>
        </p:nvSpPr>
        <p:spPr>
          <a:xfrm>
            <a:off x="3081994" y="3029007"/>
            <a:ext cx="6410794" cy="400110"/>
          </a:xfrm>
          <a:prstGeom prst="rect">
            <a:avLst/>
          </a:prstGeom>
          <a:noFill/>
        </p:spPr>
        <p:txBody>
          <a:bodyPr wrap="none" rtlCol="0">
            <a:spAutoFit/>
          </a:bodyPr>
          <a:lstStyle/>
          <a:p>
            <a:r>
              <a:rPr lang="en-US" sz="2000" b="1" dirty="0">
                <a:solidFill>
                  <a:srgbClr val="C00000"/>
                </a:solidFill>
                <a:latin typeface="Consolas" panose="020B0609020204030204" pitchFamily="49" charset="0"/>
                <a:cs typeface="Consolas" panose="020B0609020204030204" pitchFamily="49" charset="0"/>
              </a:rPr>
              <a:t>UIF</a:t>
            </a:r>
            <a:r>
              <a:rPr lang="en-US" sz="2000" dirty="0">
                <a:solidFill>
                  <a:srgbClr val="C00000"/>
                </a:solidFill>
              </a:rPr>
              <a:t> is set by hardware and needs to be cleared by software.</a:t>
            </a:r>
          </a:p>
        </p:txBody>
      </p:sp>
      <p:sp>
        <p:nvSpPr>
          <p:cNvPr id="4" name="Rectangle 3">
            <a:extLst>
              <a:ext uri="{FF2B5EF4-FFF2-40B4-BE49-F238E27FC236}">
                <a16:creationId xmlns:a16="http://schemas.microsoft.com/office/drawing/2014/main" id="{B147B6A2-745D-3740-89C5-C397062DD08E}"/>
              </a:ext>
            </a:extLst>
          </p:cNvPr>
          <p:cNvSpPr/>
          <p:nvPr/>
        </p:nvSpPr>
        <p:spPr>
          <a:xfrm>
            <a:off x="3277491" y="3657600"/>
            <a:ext cx="6019800" cy="2308324"/>
          </a:xfrm>
          <a:prstGeom prst="rect">
            <a:avLst/>
          </a:prstGeom>
          <a:ln w="28575">
            <a:solidFill>
              <a:schemeClr val="tx2"/>
            </a:solidFill>
          </a:ln>
        </p:spPr>
        <p:txBody>
          <a:bodyPr wrap="square">
            <a:spAutoFit/>
          </a:bodyPr>
          <a:lstStyle/>
          <a:p>
            <a:r>
              <a:rPr lang="en-US" dirty="0">
                <a:latin typeface="Consolas" panose="020B0609020204030204" pitchFamily="49" charset="0"/>
                <a:cs typeface="Consolas" panose="020B0609020204030204" pitchFamily="49" charset="0"/>
              </a:rPr>
              <a:t>if (TIM4-&gt;SR &amp; 0x01 == 0x01) { </a:t>
            </a:r>
            <a:r>
              <a:rPr lang="en-US" dirty="0">
                <a:solidFill>
                  <a:schemeClr val="bg1">
                    <a:lumMod val="50000"/>
                  </a:schemeClr>
                </a:solidFill>
                <a:latin typeface="Consolas" panose="020B0609020204030204" pitchFamily="49" charset="0"/>
                <a:cs typeface="Consolas" panose="020B0609020204030204" pitchFamily="49" charset="0"/>
              </a:rPr>
              <a:t>// Test UIF</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50000"/>
                  </a:schemeClr>
                </a:solidFill>
                <a:latin typeface="Consolas" panose="020B0609020204030204" pitchFamily="49" charset="0"/>
                <a:cs typeface="Consolas" panose="020B0609020204030204" pitchFamily="49" charset="0"/>
              </a:rPr>
              <a:t>// If hardware sets UIF, do some actions</a:t>
            </a:r>
          </a:p>
          <a:p>
            <a:r>
              <a:rPr lang="en-US" dirty="0">
                <a:latin typeface="Consolas" panose="020B0609020204030204" pitchFamily="49" charset="0"/>
                <a:cs typeface="Consolas" panose="020B0609020204030204" pitchFamily="49" charset="0"/>
              </a:rPr>
              <a:t>    </a:t>
            </a:r>
            <a:r>
              <a:rPr lang="en-US" dirty="0">
                <a:solidFill>
                  <a:schemeClr val="bg1">
                    <a:lumMod val="50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chemeClr val="bg1">
                    <a:lumMod val="50000"/>
                  </a:schemeClr>
                </a:solidFill>
                <a:latin typeface="Consolas" panose="020B0609020204030204" pitchFamily="49" charset="0"/>
                <a:cs typeface="Consolas" panose="020B0609020204030204" pitchFamily="49" charset="0"/>
              </a:rPr>
              <a:t>// Clear UIF</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TIM4-&gt;SR &amp;= ~0x01;</a:t>
            </a:r>
          </a:p>
          <a:p>
            <a:r>
              <a:rPr lang="en-US"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42A66562-90E9-C540-9620-F8529E75388D}"/>
              </a:ext>
            </a:extLst>
          </p:cNvPr>
          <p:cNvSpPr txBox="1"/>
          <p:nvPr/>
        </p:nvSpPr>
        <p:spPr>
          <a:xfrm>
            <a:off x="1644206" y="1927831"/>
            <a:ext cx="492443"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3904909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Capture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a:t>
            </a:fld>
            <a:endParaRPr kumimoji="0" lang="en-US" dirty="0"/>
          </a:p>
        </p:txBody>
      </p:sp>
      <p:sp>
        <p:nvSpPr>
          <p:cNvPr id="4" name="Content Placeholder 3"/>
          <p:cNvSpPr>
            <a:spLocks noGrp="1"/>
          </p:cNvSpPr>
          <p:nvPr>
            <p:ph sz="quarter" idx="1"/>
          </p:nvPr>
        </p:nvSpPr>
        <p:spPr>
          <a:xfrm>
            <a:off x="609600" y="1346248"/>
            <a:ext cx="10972800" cy="4937760"/>
          </a:xfrm>
        </p:spPr>
        <p:txBody>
          <a:bodyPr>
            <a:normAutofit/>
          </a:bodyPr>
          <a:lstStyle/>
          <a:p>
            <a:r>
              <a:rPr lang="en-US" sz="2400" dirty="0"/>
              <a:t>Capture the timestamp of the occurrence of a rising or a falling edge transition in a digital signal</a:t>
            </a:r>
          </a:p>
        </p:txBody>
      </p:sp>
      <p:pic>
        <p:nvPicPr>
          <p:cNvPr id="5" name="Picture 4">
            <a:extLst>
              <a:ext uri="{FF2B5EF4-FFF2-40B4-BE49-F238E27FC236}">
                <a16:creationId xmlns:a16="http://schemas.microsoft.com/office/drawing/2014/main" id="{68A1EF47-0366-EF45-9B53-CB4D3BA2F443}"/>
              </a:ext>
            </a:extLst>
          </p:cNvPr>
          <p:cNvPicPr>
            <a:picLocks noChangeAspect="1"/>
          </p:cNvPicPr>
          <p:nvPr/>
        </p:nvPicPr>
        <p:blipFill>
          <a:blip r:embed="rId2"/>
          <a:stretch>
            <a:fillRect/>
          </a:stretch>
        </p:blipFill>
        <p:spPr>
          <a:xfrm>
            <a:off x="3047999" y="2446474"/>
            <a:ext cx="6225371" cy="3710486"/>
          </a:xfrm>
          <a:prstGeom prst="rect">
            <a:avLst/>
          </a:prstGeom>
        </p:spPr>
      </p:pic>
    </p:spTree>
    <p:extLst>
      <p:ext uri="{BB962C8B-B14F-4D97-AF65-F5344CB8AC3E}">
        <p14:creationId xmlns:p14="http://schemas.microsoft.com/office/powerpoint/2010/main" val="63444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Timer Status Register (SR)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20</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extLst>
              <p:ext uri="{D42A27DB-BD31-4B8C-83A1-F6EECF244321}">
                <p14:modId xmlns:p14="http://schemas.microsoft.com/office/powerpoint/2010/main" val="3356227990"/>
              </p:ext>
            </p:extLst>
          </p:nvPr>
        </p:nvGraphicFramePr>
        <p:xfrm>
          <a:off x="2172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8</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BIF</a:t>
                      </a:r>
                    </a:p>
                  </a:txBody>
                  <a:tcPr/>
                </a:tc>
                <a:tc>
                  <a:txBody>
                    <a:bodyPr/>
                    <a:lstStyle/>
                    <a:p>
                      <a:pPr algn="ctr"/>
                      <a:r>
                        <a:rPr lang="en-US" dirty="0">
                          <a:latin typeface="Consolas" panose="020B0609020204030204" pitchFamily="49" charset="0"/>
                          <a:cs typeface="Consolas" panose="020B0609020204030204" pitchFamily="49" charset="0"/>
                        </a:rPr>
                        <a:t>TIF</a:t>
                      </a:r>
                    </a:p>
                  </a:txBody>
                  <a:tcPr/>
                </a:tc>
                <a:tc>
                  <a:txBody>
                    <a:bodyPr/>
                    <a:lstStyle/>
                    <a:p>
                      <a:pPr algn="ctr"/>
                      <a:r>
                        <a:rPr lang="en-US" dirty="0">
                          <a:latin typeface="Consolas" panose="020B0609020204030204" pitchFamily="49" charset="0"/>
                          <a:cs typeface="Consolas" panose="020B0609020204030204" pitchFamily="49" charset="0"/>
                        </a:rPr>
                        <a:t>COMIF</a:t>
                      </a:r>
                    </a:p>
                  </a:txBody>
                  <a:tcPr/>
                </a:tc>
                <a:tc>
                  <a:txBody>
                    <a:bodyPr/>
                    <a:lstStyle/>
                    <a:p>
                      <a:pPr algn="ctr"/>
                      <a:r>
                        <a:rPr lang="en-US" dirty="0">
                          <a:latin typeface="Consolas" panose="020B0609020204030204" pitchFamily="49" charset="0"/>
                          <a:cs typeface="Consolas" panose="020B0609020204030204" pitchFamily="49" charset="0"/>
                        </a:rPr>
                        <a:t>CC4IF</a:t>
                      </a:r>
                    </a:p>
                  </a:txBody>
                  <a:tcPr/>
                </a:tc>
                <a:tc>
                  <a:txBody>
                    <a:bodyPr/>
                    <a:lstStyle/>
                    <a:p>
                      <a:pPr algn="ctr"/>
                      <a:r>
                        <a:rPr lang="en-US" dirty="0">
                          <a:latin typeface="Consolas" panose="020B0609020204030204" pitchFamily="49" charset="0"/>
                          <a:cs typeface="Consolas" panose="020B0609020204030204" pitchFamily="49" charset="0"/>
                        </a:rPr>
                        <a:t>CC3IF</a:t>
                      </a:r>
                    </a:p>
                  </a:txBody>
                  <a:tcPr/>
                </a:tc>
                <a:tc>
                  <a:txBody>
                    <a:bodyPr/>
                    <a:lstStyle/>
                    <a:p>
                      <a:pPr algn="ctr"/>
                      <a:r>
                        <a:rPr lang="en-US" dirty="0">
                          <a:latin typeface="Consolas" panose="020B0609020204030204" pitchFamily="49" charset="0"/>
                          <a:cs typeface="Consolas" panose="020B0609020204030204" pitchFamily="49" charset="0"/>
                        </a:rPr>
                        <a:t>CC2IF</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CC1IF</a:t>
                      </a:r>
                    </a:p>
                  </a:txBody>
                  <a:tcPr/>
                </a:tc>
                <a:tc>
                  <a:txBody>
                    <a:bodyPr/>
                    <a:lstStyle/>
                    <a:p>
                      <a:pPr algn="ctr"/>
                      <a:r>
                        <a:rPr lang="en-US" b="0" dirty="0">
                          <a:solidFill>
                            <a:schemeClr val="tx1"/>
                          </a:solidFill>
                          <a:latin typeface="Consolas" panose="020B0609020204030204" pitchFamily="49" charset="0"/>
                          <a:cs typeface="Consolas" panose="020B0609020204030204" pitchFamily="49" charset="0"/>
                        </a:rPr>
                        <a:t>UIF</a:t>
                      </a:r>
                    </a:p>
                  </a:txBody>
                  <a:tcPr/>
                </a:tc>
                <a:extLst>
                  <a:ext uri="{0D108BD9-81ED-4DB2-BD59-A6C34878D82A}">
                    <a16:rowId xmlns:a16="http://schemas.microsoft.com/office/drawing/2014/main" val="2118225720"/>
                  </a:ext>
                </a:extLst>
              </a:tr>
            </a:tbl>
          </a:graphicData>
        </a:graphic>
      </p:graphicFrame>
      <p:sp>
        <p:nvSpPr>
          <p:cNvPr id="5" name="Rectangle 4">
            <a:extLst>
              <a:ext uri="{FF2B5EF4-FFF2-40B4-BE49-F238E27FC236}">
                <a16:creationId xmlns:a16="http://schemas.microsoft.com/office/drawing/2014/main" id="{2358B685-C0CE-294E-AF7F-856580192628}"/>
              </a:ext>
            </a:extLst>
          </p:cNvPr>
          <p:cNvSpPr/>
          <p:nvPr/>
        </p:nvSpPr>
        <p:spPr>
          <a:xfrm>
            <a:off x="1975449" y="1358205"/>
            <a:ext cx="2844048" cy="369332"/>
          </a:xfrm>
          <a:prstGeom prst="rect">
            <a:avLst/>
          </a:prstGeom>
        </p:spPr>
        <p:txBody>
          <a:bodyPr wrap="none">
            <a:spAutoFit/>
          </a:bodyPr>
          <a:lstStyle/>
          <a:p>
            <a:r>
              <a:rPr lang="en-US" dirty="0" err="1">
                <a:latin typeface="Consolas" panose="020B0609020204030204" pitchFamily="49" charset="0"/>
                <a:cs typeface="Consolas" panose="020B0609020204030204" pitchFamily="49" charset="0"/>
              </a:rPr>
              <a:t>TIMx_SR</a:t>
            </a:r>
            <a:r>
              <a:rPr lang="en-US" dirty="0">
                <a:latin typeface="Consolas" panose="020B0609020204030204" pitchFamily="49" charset="0"/>
                <a:cs typeface="Consolas" panose="020B0609020204030204" pitchFamily="49" charset="0"/>
              </a:rPr>
              <a:t> = 0 (default)</a:t>
            </a:r>
            <a:endParaRPr lang="en-US" dirty="0"/>
          </a:p>
        </p:txBody>
      </p:sp>
      <p:sp>
        <p:nvSpPr>
          <p:cNvPr id="7" name="TextBox 6">
            <a:extLst>
              <a:ext uri="{FF2B5EF4-FFF2-40B4-BE49-F238E27FC236}">
                <a16:creationId xmlns:a16="http://schemas.microsoft.com/office/drawing/2014/main" id="{6CFBD658-927C-A14A-9F12-9A6024192973}"/>
              </a:ext>
            </a:extLst>
          </p:cNvPr>
          <p:cNvSpPr txBox="1"/>
          <p:nvPr/>
        </p:nvSpPr>
        <p:spPr>
          <a:xfrm>
            <a:off x="609600" y="3174327"/>
            <a:ext cx="8865545" cy="369332"/>
          </a:xfrm>
          <a:prstGeom prst="rect">
            <a:avLst/>
          </a:prstGeom>
          <a:noFill/>
        </p:spPr>
        <p:txBody>
          <a:bodyPr wrap="square" rtlCol="0">
            <a:spAutoFit/>
          </a:bodyPr>
          <a:lstStyle/>
          <a:p>
            <a:r>
              <a:rPr lang="en-US" b="1" dirty="0">
                <a:solidFill>
                  <a:srgbClr val="C00000"/>
                </a:solidFill>
                <a:latin typeface="Consolas" panose="020B0609020204030204" pitchFamily="49" charset="0"/>
                <a:cs typeface="Consolas" panose="020B0609020204030204" pitchFamily="49" charset="0"/>
              </a:rPr>
              <a:t>CC1IF</a:t>
            </a:r>
            <a:r>
              <a:rPr lang="en-US" dirty="0"/>
              <a:t>: Capture/Compare 1 interrupt flag</a:t>
            </a:r>
          </a:p>
        </p:txBody>
      </p:sp>
      <p:sp>
        <p:nvSpPr>
          <p:cNvPr id="9" name="TextBox 8">
            <a:extLst>
              <a:ext uri="{FF2B5EF4-FFF2-40B4-BE49-F238E27FC236}">
                <a16:creationId xmlns:a16="http://schemas.microsoft.com/office/drawing/2014/main" id="{15FB4B23-ABD6-A848-8BCA-CF48713B5195}"/>
              </a:ext>
            </a:extLst>
          </p:cNvPr>
          <p:cNvSpPr txBox="1"/>
          <p:nvPr/>
        </p:nvSpPr>
        <p:spPr>
          <a:xfrm>
            <a:off x="1644206" y="1927831"/>
            <a:ext cx="492443" cy="461665"/>
          </a:xfrm>
          <a:prstGeom prst="rect">
            <a:avLst/>
          </a:prstGeom>
          <a:noFill/>
        </p:spPr>
        <p:txBody>
          <a:bodyPr wrap="none" rtlCol="0">
            <a:spAutoFit/>
          </a:bodyPr>
          <a:lstStyle/>
          <a:p>
            <a:r>
              <a:rPr lang="en-US" sz="2400" b="1" dirty="0"/>
              <a:t>…</a:t>
            </a:r>
          </a:p>
        </p:txBody>
      </p:sp>
      <p:sp>
        <p:nvSpPr>
          <p:cNvPr id="4" name="Rectangle 3">
            <a:extLst>
              <a:ext uri="{FF2B5EF4-FFF2-40B4-BE49-F238E27FC236}">
                <a16:creationId xmlns:a16="http://schemas.microsoft.com/office/drawing/2014/main" id="{67C9C62C-B1EA-604C-B310-B096379B6726}"/>
              </a:ext>
            </a:extLst>
          </p:cNvPr>
          <p:cNvSpPr/>
          <p:nvPr/>
        </p:nvSpPr>
        <p:spPr>
          <a:xfrm>
            <a:off x="609600" y="3745469"/>
            <a:ext cx="11125200" cy="2031325"/>
          </a:xfrm>
          <a:prstGeom prst="rect">
            <a:avLst/>
          </a:prstGeom>
        </p:spPr>
        <p:txBody>
          <a:bodyPr wrap="square">
            <a:spAutoFit/>
          </a:bodyPr>
          <a:lstStyle/>
          <a:p>
            <a:r>
              <a:rPr lang="en-US" dirty="0"/>
              <a:t>If channel CC1 is configured as output, this flag is set by hardware when the counter matches the compare value, with some exception in center-aligned mode. It is cleared by software. </a:t>
            </a:r>
          </a:p>
          <a:p>
            <a:pPr marL="285750" indent="-285750">
              <a:buFont typeface="Arial" panose="020B0604020202020204" pitchFamily="34" charset="0"/>
              <a:buChar char="•"/>
            </a:pPr>
            <a:r>
              <a:rPr lang="en-US" dirty="0"/>
              <a:t>0: No match. </a:t>
            </a:r>
          </a:p>
          <a:p>
            <a:pPr marL="285750" indent="-285750">
              <a:buFont typeface="Arial" panose="020B0604020202020204" pitchFamily="34" charset="0"/>
              <a:buChar char="•"/>
            </a:pPr>
            <a:r>
              <a:rPr lang="en-US" dirty="0"/>
              <a:t>1: The content of the counter </a:t>
            </a:r>
            <a:r>
              <a:rPr lang="en-US" dirty="0" err="1"/>
              <a:t>TIMx_CNT</a:t>
            </a:r>
            <a:r>
              <a:rPr lang="en-US" dirty="0"/>
              <a:t> matches the content of the TIMx_CCR1 register. </a:t>
            </a:r>
          </a:p>
          <a:p>
            <a:endParaRPr lang="en-US" dirty="0"/>
          </a:p>
          <a:p>
            <a:r>
              <a:rPr lang="en-US" dirty="0"/>
              <a:t>When the contents of TIMx_CCR1 are greater than the contents of </a:t>
            </a:r>
            <a:r>
              <a:rPr lang="en-US" dirty="0" err="1"/>
              <a:t>TIMx_ARR</a:t>
            </a:r>
            <a:r>
              <a:rPr lang="en-US" dirty="0"/>
              <a:t>, the CC1IF bit goes high on the counter overflow (in </a:t>
            </a:r>
            <a:r>
              <a:rPr lang="en-US" dirty="0" err="1"/>
              <a:t>upcounting</a:t>
            </a:r>
            <a:r>
              <a:rPr lang="en-US" dirty="0"/>
              <a:t> and up/down-counting modes) or underflow (in </a:t>
            </a:r>
            <a:r>
              <a:rPr lang="en-US" dirty="0" err="1"/>
              <a:t>downcounting</a:t>
            </a:r>
            <a:r>
              <a:rPr lang="en-US" dirty="0"/>
              <a:t> mode)</a:t>
            </a:r>
          </a:p>
        </p:txBody>
      </p:sp>
    </p:spTree>
    <p:extLst>
      <p:ext uri="{BB962C8B-B14F-4D97-AF65-F5344CB8AC3E}">
        <p14:creationId xmlns:p14="http://schemas.microsoft.com/office/powerpoint/2010/main" val="215396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Timer Status Register (SR)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21</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nvPr>
        </p:nvGraphicFramePr>
        <p:xfrm>
          <a:off x="2172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8</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BIF</a:t>
                      </a:r>
                    </a:p>
                  </a:txBody>
                  <a:tcPr/>
                </a:tc>
                <a:tc>
                  <a:txBody>
                    <a:bodyPr/>
                    <a:lstStyle/>
                    <a:p>
                      <a:pPr algn="ctr"/>
                      <a:r>
                        <a:rPr lang="en-US" dirty="0">
                          <a:latin typeface="Consolas" panose="020B0609020204030204" pitchFamily="49" charset="0"/>
                          <a:cs typeface="Consolas" panose="020B0609020204030204" pitchFamily="49" charset="0"/>
                        </a:rPr>
                        <a:t>TIF</a:t>
                      </a:r>
                    </a:p>
                  </a:txBody>
                  <a:tcPr/>
                </a:tc>
                <a:tc>
                  <a:txBody>
                    <a:bodyPr/>
                    <a:lstStyle/>
                    <a:p>
                      <a:pPr algn="ctr"/>
                      <a:r>
                        <a:rPr lang="en-US" dirty="0">
                          <a:latin typeface="Consolas" panose="020B0609020204030204" pitchFamily="49" charset="0"/>
                          <a:cs typeface="Consolas" panose="020B0609020204030204" pitchFamily="49" charset="0"/>
                        </a:rPr>
                        <a:t>COMIF</a:t>
                      </a:r>
                    </a:p>
                  </a:txBody>
                  <a:tcPr/>
                </a:tc>
                <a:tc>
                  <a:txBody>
                    <a:bodyPr/>
                    <a:lstStyle/>
                    <a:p>
                      <a:pPr algn="ctr"/>
                      <a:r>
                        <a:rPr lang="en-US" dirty="0">
                          <a:latin typeface="Consolas" panose="020B0609020204030204" pitchFamily="49" charset="0"/>
                          <a:cs typeface="Consolas" panose="020B0609020204030204" pitchFamily="49" charset="0"/>
                        </a:rPr>
                        <a:t>CC4IF</a:t>
                      </a:r>
                    </a:p>
                  </a:txBody>
                  <a:tcPr/>
                </a:tc>
                <a:tc>
                  <a:txBody>
                    <a:bodyPr/>
                    <a:lstStyle/>
                    <a:p>
                      <a:pPr algn="ctr"/>
                      <a:r>
                        <a:rPr lang="en-US" dirty="0">
                          <a:latin typeface="Consolas" panose="020B0609020204030204" pitchFamily="49" charset="0"/>
                          <a:cs typeface="Consolas" panose="020B0609020204030204" pitchFamily="49" charset="0"/>
                        </a:rPr>
                        <a:t>CC3IF</a:t>
                      </a:r>
                    </a:p>
                  </a:txBody>
                  <a:tcPr/>
                </a:tc>
                <a:tc>
                  <a:txBody>
                    <a:bodyPr/>
                    <a:lstStyle/>
                    <a:p>
                      <a:pPr algn="ctr"/>
                      <a:r>
                        <a:rPr lang="en-US" dirty="0">
                          <a:latin typeface="Consolas" panose="020B0609020204030204" pitchFamily="49" charset="0"/>
                          <a:cs typeface="Consolas" panose="020B0609020204030204" pitchFamily="49" charset="0"/>
                        </a:rPr>
                        <a:t>CC2IF</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CC1IF</a:t>
                      </a:r>
                    </a:p>
                  </a:txBody>
                  <a:tcPr/>
                </a:tc>
                <a:tc>
                  <a:txBody>
                    <a:bodyPr/>
                    <a:lstStyle/>
                    <a:p>
                      <a:pPr algn="ctr"/>
                      <a:r>
                        <a:rPr lang="en-US" b="0" dirty="0">
                          <a:solidFill>
                            <a:schemeClr val="tx1"/>
                          </a:solidFill>
                          <a:latin typeface="Consolas" panose="020B0609020204030204" pitchFamily="49" charset="0"/>
                          <a:cs typeface="Consolas" panose="020B0609020204030204" pitchFamily="49" charset="0"/>
                        </a:rPr>
                        <a:t>UIF</a:t>
                      </a:r>
                    </a:p>
                  </a:txBody>
                  <a:tcPr/>
                </a:tc>
                <a:extLst>
                  <a:ext uri="{0D108BD9-81ED-4DB2-BD59-A6C34878D82A}">
                    <a16:rowId xmlns:a16="http://schemas.microsoft.com/office/drawing/2014/main" val="2118225720"/>
                  </a:ext>
                </a:extLst>
              </a:tr>
            </a:tbl>
          </a:graphicData>
        </a:graphic>
      </p:graphicFrame>
      <p:sp>
        <p:nvSpPr>
          <p:cNvPr id="5" name="Rectangle 4">
            <a:extLst>
              <a:ext uri="{FF2B5EF4-FFF2-40B4-BE49-F238E27FC236}">
                <a16:creationId xmlns:a16="http://schemas.microsoft.com/office/drawing/2014/main" id="{2358B685-C0CE-294E-AF7F-856580192628}"/>
              </a:ext>
            </a:extLst>
          </p:cNvPr>
          <p:cNvSpPr/>
          <p:nvPr/>
        </p:nvSpPr>
        <p:spPr>
          <a:xfrm>
            <a:off x="1975449" y="1358205"/>
            <a:ext cx="2844048" cy="369332"/>
          </a:xfrm>
          <a:prstGeom prst="rect">
            <a:avLst/>
          </a:prstGeom>
        </p:spPr>
        <p:txBody>
          <a:bodyPr wrap="none">
            <a:spAutoFit/>
          </a:bodyPr>
          <a:lstStyle/>
          <a:p>
            <a:r>
              <a:rPr lang="en-US" b="1" dirty="0" err="1">
                <a:solidFill>
                  <a:srgbClr val="C00000"/>
                </a:solidFill>
                <a:latin typeface="Consolas" panose="020B0609020204030204" pitchFamily="49" charset="0"/>
                <a:cs typeface="Consolas" panose="020B0609020204030204" pitchFamily="49" charset="0"/>
              </a:rPr>
              <a:t>TIMx_SR</a:t>
            </a:r>
            <a:r>
              <a:rPr lang="en-US" b="1" dirty="0">
                <a:solidFill>
                  <a:srgbClr val="C00000"/>
                </a:solidFill>
                <a:latin typeface="Consolas" panose="020B0609020204030204" pitchFamily="49" charset="0"/>
                <a:cs typeface="Consolas" panose="020B0609020204030204" pitchFamily="49" charset="0"/>
              </a:rPr>
              <a:t> = 0 </a:t>
            </a:r>
            <a:r>
              <a:rPr lang="en-US" dirty="0">
                <a:latin typeface="Consolas" panose="020B0609020204030204" pitchFamily="49" charset="0"/>
                <a:cs typeface="Consolas" panose="020B0609020204030204" pitchFamily="49" charset="0"/>
              </a:rPr>
              <a:t>(default)</a:t>
            </a:r>
            <a:endParaRPr lang="en-US" dirty="0"/>
          </a:p>
        </p:txBody>
      </p:sp>
      <p:sp>
        <p:nvSpPr>
          <p:cNvPr id="7" name="TextBox 6">
            <a:extLst>
              <a:ext uri="{FF2B5EF4-FFF2-40B4-BE49-F238E27FC236}">
                <a16:creationId xmlns:a16="http://schemas.microsoft.com/office/drawing/2014/main" id="{6CFBD658-927C-A14A-9F12-9A6024192973}"/>
              </a:ext>
            </a:extLst>
          </p:cNvPr>
          <p:cNvSpPr txBox="1"/>
          <p:nvPr/>
        </p:nvSpPr>
        <p:spPr>
          <a:xfrm>
            <a:off x="609600" y="3661447"/>
            <a:ext cx="8865545" cy="369332"/>
          </a:xfrm>
          <a:prstGeom prst="rect">
            <a:avLst/>
          </a:prstGeom>
          <a:noFill/>
        </p:spPr>
        <p:txBody>
          <a:bodyPr wrap="square" rtlCol="0">
            <a:spAutoFit/>
          </a:bodyPr>
          <a:lstStyle/>
          <a:p>
            <a:r>
              <a:rPr lang="en-US" b="1" dirty="0">
                <a:solidFill>
                  <a:srgbClr val="C00000"/>
                </a:solidFill>
                <a:latin typeface="Consolas" panose="020B0609020204030204" pitchFamily="49" charset="0"/>
                <a:cs typeface="Consolas" panose="020B0609020204030204" pitchFamily="49" charset="0"/>
              </a:rPr>
              <a:t>CC1IF</a:t>
            </a:r>
            <a:r>
              <a:rPr lang="en-US" dirty="0"/>
              <a:t>: Capture/Compare 1 interrupt flag</a:t>
            </a:r>
          </a:p>
        </p:txBody>
      </p:sp>
      <p:sp>
        <p:nvSpPr>
          <p:cNvPr id="9" name="TextBox 8">
            <a:extLst>
              <a:ext uri="{FF2B5EF4-FFF2-40B4-BE49-F238E27FC236}">
                <a16:creationId xmlns:a16="http://schemas.microsoft.com/office/drawing/2014/main" id="{15FB4B23-ABD6-A848-8BCA-CF48713B5195}"/>
              </a:ext>
            </a:extLst>
          </p:cNvPr>
          <p:cNvSpPr txBox="1"/>
          <p:nvPr/>
        </p:nvSpPr>
        <p:spPr>
          <a:xfrm>
            <a:off x="1644206" y="1927831"/>
            <a:ext cx="492443" cy="461665"/>
          </a:xfrm>
          <a:prstGeom prst="rect">
            <a:avLst/>
          </a:prstGeom>
          <a:noFill/>
        </p:spPr>
        <p:txBody>
          <a:bodyPr wrap="none" rtlCol="0">
            <a:spAutoFit/>
          </a:bodyPr>
          <a:lstStyle/>
          <a:p>
            <a:r>
              <a:rPr lang="en-US" sz="2400" b="1" dirty="0"/>
              <a:t>…</a:t>
            </a:r>
          </a:p>
        </p:txBody>
      </p:sp>
      <p:sp>
        <p:nvSpPr>
          <p:cNvPr id="4" name="Rectangle 3">
            <a:extLst>
              <a:ext uri="{FF2B5EF4-FFF2-40B4-BE49-F238E27FC236}">
                <a16:creationId xmlns:a16="http://schemas.microsoft.com/office/drawing/2014/main" id="{67C9C62C-B1EA-604C-B310-B096379B6726}"/>
              </a:ext>
            </a:extLst>
          </p:cNvPr>
          <p:cNvSpPr/>
          <p:nvPr/>
        </p:nvSpPr>
        <p:spPr>
          <a:xfrm>
            <a:off x="609600" y="4155747"/>
            <a:ext cx="11277600" cy="1631216"/>
          </a:xfrm>
          <a:prstGeom prst="rect">
            <a:avLst/>
          </a:prstGeom>
        </p:spPr>
        <p:txBody>
          <a:bodyPr wrap="square">
            <a:spAutoFit/>
          </a:bodyPr>
          <a:lstStyle/>
          <a:p>
            <a:r>
              <a:rPr lang="en-US" sz="2000" dirty="0"/>
              <a:t>If channel CC1 is configured as input, this bit is set by hardware on a capture. It is cleared by software or by reading the TIMx_CCR1 register. </a:t>
            </a:r>
          </a:p>
          <a:p>
            <a:pPr marL="285750" indent="-285750">
              <a:buFont typeface="Arial" panose="020B0604020202020204" pitchFamily="34" charset="0"/>
              <a:buChar char="•"/>
            </a:pPr>
            <a:r>
              <a:rPr lang="en-US" sz="2000" dirty="0"/>
              <a:t>0: No input capture occurred </a:t>
            </a:r>
          </a:p>
          <a:p>
            <a:pPr marL="285750" indent="-285750">
              <a:buFont typeface="Arial" panose="020B0604020202020204" pitchFamily="34" charset="0"/>
              <a:buChar char="•"/>
            </a:pPr>
            <a:r>
              <a:rPr lang="en-US" sz="2000" dirty="0"/>
              <a:t>1: The counter value has been captured in TIMx_CCR1 register (An edge has been detected on IC1 which matches the selected polar</a:t>
            </a:r>
          </a:p>
        </p:txBody>
      </p:sp>
    </p:spTree>
    <p:extLst>
      <p:ext uri="{BB962C8B-B14F-4D97-AF65-F5344CB8AC3E}">
        <p14:creationId xmlns:p14="http://schemas.microsoft.com/office/powerpoint/2010/main" val="1446861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DF19-8CF6-B844-A790-134C4D56723B}"/>
              </a:ext>
            </a:extLst>
          </p:cNvPr>
          <p:cNvSpPr>
            <a:spLocks noGrp="1"/>
          </p:cNvSpPr>
          <p:nvPr>
            <p:ph type="title"/>
          </p:nvPr>
        </p:nvSpPr>
        <p:spPr/>
        <p:txBody>
          <a:bodyPr/>
          <a:lstStyle/>
          <a:p>
            <a:r>
              <a:rPr lang="en-US" dirty="0"/>
              <a:t>Channel 1 for Input Capture</a:t>
            </a:r>
          </a:p>
        </p:txBody>
      </p:sp>
      <p:sp>
        <p:nvSpPr>
          <p:cNvPr id="3" name="Slide Number Placeholder 2">
            <a:extLst>
              <a:ext uri="{FF2B5EF4-FFF2-40B4-BE49-F238E27FC236}">
                <a16:creationId xmlns:a16="http://schemas.microsoft.com/office/drawing/2014/main" id="{9F7E2448-3475-824A-98D7-E11D4948A76F}"/>
              </a:ext>
            </a:extLst>
          </p:cNvPr>
          <p:cNvSpPr>
            <a:spLocks noGrp="1"/>
          </p:cNvSpPr>
          <p:nvPr>
            <p:ph type="sldNum" sz="quarter" idx="12"/>
          </p:nvPr>
        </p:nvSpPr>
        <p:spPr/>
        <p:txBody>
          <a:bodyPr/>
          <a:lstStyle/>
          <a:p>
            <a:fld id="{EA7C8D44-3667-46F6-9772-CC52308E2A7F}" type="slidenum">
              <a:rPr kumimoji="0" lang="en-US" smtClean="0"/>
              <a:pPr/>
              <a:t>22</a:t>
            </a:fld>
            <a:endParaRPr kumimoji="0" lang="en-US" dirty="0"/>
          </a:p>
        </p:txBody>
      </p:sp>
      <p:pic>
        <p:nvPicPr>
          <p:cNvPr id="5" name="Picture 4">
            <a:extLst>
              <a:ext uri="{FF2B5EF4-FFF2-40B4-BE49-F238E27FC236}">
                <a16:creationId xmlns:a16="http://schemas.microsoft.com/office/drawing/2014/main" id="{FF77348C-3FCF-C247-8905-9FA64A3A489D}"/>
              </a:ext>
            </a:extLst>
          </p:cNvPr>
          <p:cNvPicPr>
            <a:picLocks noChangeAspect="1"/>
          </p:cNvPicPr>
          <p:nvPr/>
        </p:nvPicPr>
        <p:blipFill>
          <a:blip r:embed="rId2"/>
          <a:stretch>
            <a:fillRect/>
          </a:stretch>
        </p:blipFill>
        <p:spPr>
          <a:xfrm>
            <a:off x="1676400" y="1676400"/>
            <a:ext cx="8915400" cy="3455274"/>
          </a:xfrm>
          <a:prstGeom prst="rect">
            <a:avLst/>
          </a:prstGeom>
        </p:spPr>
      </p:pic>
      <p:cxnSp>
        <p:nvCxnSpPr>
          <p:cNvPr id="8" name="Straight Connector 7">
            <a:extLst>
              <a:ext uri="{FF2B5EF4-FFF2-40B4-BE49-F238E27FC236}">
                <a16:creationId xmlns:a16="http://schemas.microsoft.com/office/drawing/2014/main" id="{3BF5453F-6437-BF42-9FE8-2100CF3502EE}"/>
              </a:ext>
            </a:extLst>
          </p:cNvPr>
          <p:cNvCxnSpPr>
            <a:cxnSpLocks/>
          </p:cNvCxnSpPr>
          <p:nvPr/>
        </p:nvCxnSpPr>
        <p:spPr>
          <a:xfrm>
            <a:off x="1905000" y="2819400"/>
            <a:ext cx="9144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9458395-725C-FE4E-BC76-32C96A3628B6}"/>
              </a:ext>
            </a:extLst>
          </p:cNvPr>
          <p:cNvSpPr/>
          <p:nvPr/>
        </p:nvSpPr>
        <p:spPr>
          <a:xfrm>
            <a:off x="1676400" y="4191000"/>
            <a:ext cx="2895600" cy="738664"/>
          </a:xfrm>
          <a:prstGeom prst="rect">
            <a:avLst/>
          </a:prstGeom>
        </p:spPr>
        <p:txBody>
          <a:bodyPr wrap="square">
            <a:spAutoFit/>
          </a:bodyPr>
          <a:lstStyle/>
          <a:p>
            <a:pPr algn="ctr"/>
            <a:r>
              <a:rPr lang="en-US" sz="1400" dirty="0">
                <a:solidFill>
                  <a:srgbClr val="C00000"/>
                </a:solidFill>
                <a:latin typeface="Helvetica" pitchFamily="2" charset="0"/>
              </a:rPr>
              <a:t>Define the frequency and the length of sampling</a:t>
            </a:r>
          </a:p>
          <a:p>
            <a:pPr algn="ctr"/>
            <a:r>
              <a:rPr lang="en-US" sz="1400" dirty="0">
                <a:solidFill>
                  <a:srgbClr val="C00000"/>
                </a:solidFill>
                <a:latin typeface="Helvetica" pitchFamily="2" charset="0"/>
              </a:rPr>
              <a:t>e.g. 1000: </a:t>
            </a:r>
            <a:r>
              <a:rPr lang="en-US" sz="1400" dirty="0" err="1">
                <a:solidFill>
                  <a:srgbClr val="C00000"/>
                </a:solidFill>
                <a:latin typeface="Helvetica" pitchFamily="2" charset="0"/>
              </a:rPr>
              <a:t>f</a:t>
            </a:r>
            <a:r>
              <a:rPr lang="en-US" sz="1400" baseline="-25000" dirty="0" err="1">
                <a:solidFill>
                  <a:srgbClr val="C00000"/>
                </a:solidFill>
                <a:latin typeface="Helvetica" pitchFamily="2" charset="0"/>
              </a:rPr>
              <a:t>SAMPLING</a:t>
            </a:r>
            <a:r>
              <a:rPr lang="en-US" sz="1400" dirty="0">
                <a:solidFill>
                  <a:srgbClr val="C00000"/>
                </a:solidFill>
                <a:latin typeface="Helvetica" pitchFamily="2" charset="0"/>
              </a:rPr>
              <a:t> = </a:t>
            </a:r>
            <a:r>
              <a:rPr lang="en-US" sz="1400" dirty="0" err="1">
                <a:solidFill>
                  <a:srgbClr val="C00000"/>
                </a:solidFill>
                <a:latin typeface="Helvetica" pitchFamily="2" charset="0"/>
              </a:rPr>
              <a:t>f</a:t>
            </a:r>
            <a:r>
              <a:rPr lang="en-US" sz="1400" baseline="-25000" dirty="0" err="1">
                <a:solidFill>
                  <a:srgbClr val="C00000"/>
                </a:solidFill>
                <a:latin typeface="Helvetica" pitchFamily="2" charset="0"/>
              </a:rPr>
              <a:t>DTS</a:t>
            </a:r>
            <a:r>
              <a:rPr lang="en-US" sz="1400" dirty="0">
                <a:solidFill>
                  <a:srgbClr val="C00000"/>
                </a:solidFill>
                <a:latin typeface="Helvetica" pitchFamily="2" charset="0"/>
              </a:rPr>
              <a:t>/8, N = 6</a:t>
            </a:r>
          </a:p>
        </p:txBody>
      </p:sp>
      <p:sp>
        <p:nvSpPr>
          <p:cNvPr id="12" name="Rectangle 11">
            <a:extLst>
              <a:ext uri="{FF2B5EF4-FFF2-40B4-BE49-F238E27FC236}">
                <a16:creationId xmlns:a16="http://schemas.microsoft.com/office/drawing/2014/main" id="{4A4D02BD-FA8F-A843-B8F0-FA5DD6E68B2C}"/>
              </a:ext>
            </a:extLst>
          </p:cNvPr>
          <p:cNvSpPr/>
          <p:nvPr/>
        </p:nvSpPr>
        <p:spPr>
          <a:xfrm>
            <a:off x="4962946" y="5159237"/>
            <a:ext cx="2342308" cy="1169551"/>
          </a:xfrm>
          <a:prstGeom prst="rect">
            <a:avLst/>
          </a:prstGeom>
        </p:spPr>
        <p:txBody>
          <a:bodyPr wrap="none">
            <a:spAutoFit/>
          </a:bodyPr>
          <a:lstStyle/>
          <a:p>
            <a:r>
              <a:rPr lang="en-US" sz="1400" dirty="0">
                <a:solidFill>
                  <a:srgbClr val="C00000"/>
                </a:solidFill>
                <a:latin typeface="Helvetica" pitchFamily="2" charset="0"/>
              </a:rPr>
              <a:t>CC1NP/CC1P</a:t>
            </a:r>
          </a:p>
          <a:p>
            <a:r>
              <a:rPr lang="en-US" sz="1400" dirty="0">
                <a:solidFill>
                  <a:srgbClr val="C00000"/>
                </a:solidFill>
                <a:latin typeface="Helvetica" pitchFamily="2" charset="0"/>
              </a:rPr>
              <a:t>00, noninverted/rising edge</a:t>
            </a:r>
          </a:p>
          <a:p>
            <a:r>
              <a:rPr lang="en-US" sz="1400" dirty="0">
                <a:solidFill>
                  <a:srgbClr val="C00000"/>
                </a:solidFill>
                <a:latin typeface="Helvetica" pitchFamily="2" charset="0"/>
              </a:rPr>
              <a:t>01: inverted/falling edge</a:t>
            </a:r>
          </a:p>
          <a:p>
            <a:r>
              <a:rPr lang="en-US" sz="1400" dirty="0">
                <a:solidFill>
                  <a:srgbClr val="C00000"/>
                </a:solidFill>
                <a:latin typeface="Helvetica" pitchFamily="2" charset="0"/>
              </a:rPr>
              <a:t>10: reserved</a:t>
            </a:r>
          </a:p>
          <a:p>
            <a:r>
              <a:rPr lang="en-US" sz="1400" dirty="0">
                <a:solidFill>
                  <a:srgbClr val="C00000"/>
                </a:solidFill>
                <a:latin typeface="Helvetica" pitchFamily="2" charset="0"/>
              </a:rPr>
              <a:t>11: noninverted/both edges</a:t>
            </a:r>
          </a:p>
        </p:txBody>
      </p:sp>
      <p:sp>
        <p:nvSpPr>
          <p:cNvPr id="14" name="Rectangle 13">
            <a:extLst>
              <a:ext uri="{FF2B5EF4-FFF2-40B4-BE49-F238E27FC236}">
                <a16:creationId xmlns:a16="http://schemas.microsoft.com/office/drawing/2014/main" id="{908FD8BC-2694-B74A-92DA-51C1ED429C6F}"/>
              </a:ext>
            </a:extLst>
          </p:cNvPr>
          <p:cNvSpPr/>
          <p:nvPr/>
        </p:nvSpPr>
        <p:spPr>
          <a:xfrm>
            <a:off x="8763000" y="4419600"/>
            <a:ext cx="914400" cy="3545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IC</a:t>
            </a:r>
            <a:r>
              <a:rPr lang="en-US" sz="1200" dirty="0">
                <a:solidFill>
                  <a:schemeClr val="tx1"/>
                </a:solidFill>
                <a:latin typeface="Consolas" panose="020B0609020204030204" pitchFamily="49" charset="0"/>
                <a:cs typeface="Consolas" panose="020B0609020204030204" pitchFamily="49" charset="0"/>
              </a:rPr>
              <a:t>1</a:t>
            </a:r>
            <a:r>
              <a:rPr lang="en-US" sz="1200" dirty="0">
                <a:solidFill>
                  <a:schemeClr val="tx1"/>
                </a:solidFill>
              </a:rPr>
              <a:t>PSC</a:t>
            </a:r>
            <a:r>
              <a:rPr lang="en-US" sz="1000" dirty="0">
                <a:solidFill>
                  <a:schemeClr val="tx1"/>
                </a:solidFill>
              </a:rPr>
              <a:t>[1:0]</a:t>
            </a:r>
          </a:p>
        </p:txBody>
      </p:sp>
      <p:sp>
        <p:nvSpPr>
          <p:cNvPr id="15" name="Rectangle 14">
            <a:extLst>
              <a:ext uri="{FF2B5EF4-FFF2-40B4-BE49-F238E27FC236}">
                <a16:creationId xmlns:a16="http://schemas.microsoft.com/office/drawing/2014/main" id="{9E433A2E-489C-7C45-945E-D2F963BBE543}"/>
              </a:ext>
            </a:extLst>
          </p:cNvPr>
          <p:cNvSpPr/>
          <p:nvPr/>
        </p:nvSpPr>
        <p:spPr>
          <a:xfrm>
            <a:off x="9005910" y="2646304"/>
            <a:ext cx="1814491" cy="523220"/>
          </a:xfrm>
          <a:prstGeom prst="rect">
            <a:avLst/>
          </a:prstGeom>
        </p:spPr>
        <p:txBody>
          <a:bodyPr wrap="square">
            <a:spAutoFit/>
          </a:bodyPr>
          <a:lstStyle/>
          <a:p>
            <a:r>
              <a:rPr lang="en-US" sz="1400" dirty="0">
                <a:solidFill>
                  <a:srgbClr val="C00000"/>
                </a:solidFill>
              </a:rPr>
              <a:t>e.g. capture is done once every 4 events</a:t>
            </a:r>
          </a:p>
        </p:txBody>
      </p:sp>
    </p:spTree>
    <p:extLst>
      <p:ext uri="{BB962C8B-B14F-4D97-AF65-F5344CB8AC3E}">
        <p14:creationId xmlns:p14="http://schemas.microsoft.com/office/powerpoint/2010/main" val="298130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Distance Sensor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23</a:t>
            </a:fld>
            <a:endParaRPr kumimoji="0" lang="en-US" dirty="0"/>
          </a:p>
        </p:txBody>
      </p:sp>
      <p:pic>
        <p:nvPicPr>
          <p:cNvPr id="5" name="Content Placeholder 4"/>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191000" y="1447800"/>
            <a:ext cx="3733800" cy="228600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2780872" y="3886201"/>
                <a:ext cx="6172200" cy="22827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a:rPr>
                        <m:t>𝐷𝑖𝑠𝑡𝑎𝑛𝑐𝑒</m:t>
                      </m:r>
                      <m:r>
                        <a:rPr lang="en-US">
                          <a:latin typeface="Cambria Math"/>
                        </a:rPr>
                        <m:t>=</m:t>
                      </m:r>
                      <m:f>
                        <m:fPr>
                          <m:ctrlPr>
                            <a:rPr lang="en-US" i="1">
                              <a:latin typeface="Cambria Math" panose="02040503050406030204" pitchFamily="18" charset="0"/>
                            </a:rPr>
                          </m:ctrlPr>
                        </m:fPr>
                        <m:num>
                          <m:r>
                            <a:rPr lang="en-US" i="1">
                              <a:latin typeface="Cambria Math"/>
                            </a:rPr>
                            <m:t>𝑅𝑜𝑢𝑛𝑑</m:t>
                          </m:r>
                          <m:r>
                            <a:rPr lang="en-US" i="1">
                              <a:latin typeface="Cambria Math"/>
                            </a:rPr>
                            <m:t> </m:t>
                          </m:r>
                          <m:r>
                            <a:rPr lang="en-US" i="1">
                              <a:latin typeface="Cambria Math"/>
                            </a:rPr>
                            <m:t>𝑇𝑟𝑖𝑝</m:t>
                          </m:r>
                          <m:r>
                            <a:rPr lang="en-US" i="1">
                              <a:latin typeface="Cambria Math"/>
                            </a:rPr>
                            <m:t> </m:t>
                          </m:r>
                          <m:r>
                            <a:rPr lang="en-US" i="1">
                              <a:latin typeface="Cambria Math"/>
                            </a:rPr>
                            <m:t>𝑇𝑖𝑚𝑒</m:t>
                          </m:r>
                          <m:r>
                            <a:rPr lang="en-US" i="1">
                              <a:latin typeface="Cambria Math"/>
                            </a:rPr>
                            <m:t>×</m:t>
                          </m:r>
                          <m:r>
                            <a:rPr lang="en-US" i="1">
                              <a:latin typeface="Cambria Math"/>
                            </a:rPr>
                            <m:t>𝑆𝑝𝑒𝑒𝑑</m:t>
                          </m:r>
                          <m:r>
                            <a:rPr lang="en-US" i="1">
                              <a:latin typeface="Cambria Math"/>
                            </a:rPr>
                            <m:t> </m:t>
                          </m:r>
                          <m:r>
                            <a:rPr lang="en-US" i="1">
                              <a:latin typeface="Cambria Math"/>
                            </a:rPr>
                            <m:t>𝑜𝑓</m:t>
                          </m:r>
                          <m:r>
                            <a:rPr lang="en-US" i="1">
                              <a:latin typeface="Cambria Math"/>
                            </a:rPr>
                            <m:t> </m:t>
                          </m:r>
                          <m:r>
                            <a:rPr lang="en-US" i="1">
                              <a:latin typeface="Cambria Math"/>
                            </a:rPr>
                            <m:t>𝑆𝑜𝑢𝑛𝑑</m:t>
                          </m:r>
                        </m:num>
                        <m:den>
                          <m:r>
                            <a:rPr lang="en-US">
                              <a:latin typeface="Cambria Math"/>
                            </a:rPr>
                            <m:t>2</m:t>
                          </m:r>
                        </m:den>
                      </m:f>
                    </m:oMath>
                  </m:oMathPara>
                </a14:m>
                <a:endParaRPr lang="en-US" dirty="0"/>
              </a:p>
              <a:p>
                <a:endParaRPr lang="en-US" dirty="0"/>
              </a:p>
              <a:p>
                <a:r>
                  <a:rPr lang="en-US" dirty="0"/>
                  <a:t>                         </a:t>
                </a:r>
                <a14:m>
                  <m:oMath xmlns:m="http://schemas.openxmlformats.org/officeDocument/2006/math">
                    <m:r>
                      <a:rPr lang="en-US" sz="2400">
                        <a:latin typeface="Cambria Math"/>
                      </a:rPr>
                      <m:t>=</m:t>
                    </m:r>
                    <m:f>
                      <m:fPr>
                        <m:ctrlPr>
                          <a:rPr lang="en-US" sz="2400" i="1">
                            <a:latin typeface="Cambria Math" panose="02040503050406030204" pitchFamily="18" charset="0"/>
                          </a:rPr>
                        </m:ctrlPr>
                      </m:fPr>
                      <m:num>
                        <m:r>
                          <a:rPr lang="en-US" sz="2400" i="1">
                            <a:latin typeface="Cambria Math"/>
                          </a:rPr>
                          <m:t>𝑅𝑜𝑢𝑛𝑑</m:t>
                        </m:r>
                        <m:r>
                          <a:rPr lang="en-US" sz="2400" i="1">
                            <a:latin typeface="Cambria Math"/>
                          </a:rPr>
                          <m:t> </m:t>
                        </m:r>
                        <m:r>
                          <a:rPr lang="en-US" sz="2400" i="1">
                            <a:latin typeface="Cambria Math"/>
                          </a:rPr>
                          <m:t>𝑇𝑟𝑖𝑝</m:t>
                        </m:r>
                        <m:r>
                          <a:rPr lang="en-US" sz="2400" i="1">
                            <a:latin typeface="Cambria Math"/>
                          </a:rPr>
                          <m:t> </m:t>
                        </m:r>
                        <m:r>
                          <a:rPr lang="en-US" sz="2400" i="1">
                            <a:latin typeface="Cambria Math"/>
                          </a:rPr>
                          <m:t>𝑇𝑖𝑚𝑒</m:t>
                        </m:r>
                        <m:d>
                          <m:dPr>
                            <m:ctrlPr>
                              <a:rPr lang="en-US" sz="2400" i="1">
                                <a:latin typeface="Cambria Math" panose="02040503050406030204" pitchFamily="18" charset="0"/>
                              </a:rPr>
                            </m:ctrlPr>
                          </m:dPr>
                          <m:e>
                            <m:r>
                              <a:rPr lang="en-US" sz="2400" i="1">
                                <a:latin typeface="Cambria Math"/>
                              </a:rPr>
                              <m:t>µ</m:t>
                            </m:r>
                            <m:r>
                              <a:rPr lang="en-US" sz="2400" i="1">
                                <a:latin typeface="Cambria Math"/>
                              </a:rPr>
                              <m:t>𝑠</m:t>
                            </m:r>
                          </m:e>
                        </m:d>
                        <m:r>
                          <a:rPr lang="en-US" sz="2400" i="1">
                            <a:latin typeface="Cambria Math"/>
                          </a:rPr>
                          <m:t>×</m:t>
                        </m:r>
                        <m:sSup>
                          <m:sSupPr>
                            <m:ctrlPr>
                              <a:rPr lang="en-US" sz="2400" i="1">
                                <a:latin typeface="Cambria Math" panose="02040503050406030204" pitchFamily="18" charset="0"/>
                              </a:rPr>
                            </m:ctrlPr>
                          </m:sSupPr>
                          <m:e>
                            <m:r>
                              <a:rPr lang="en-US" sz="2400" i="1">
                                <a:latin typeface="Cambria Math"/>
                              </a:rPr>
                              <m:t>10</m:t>
                            </m:r>
                          </m:e>
                          <m:sup>
                            <m:r>
                              <a:rPr lang="en-US" sz="2400" i="1">
                                <a:latin typeface="Cambria Math"/>
                              </a:rPr>
                              <m:t>−6</m:t>
                            </m:r>
                          </m:sup>
                        </m:sSup>
                        <m:r>
                          <a:rPr lang="en-US" sz="2400" i="1">
                            <a:latin typeface="Cambria Math"/>
                          </a:rPr>
                          <m:t>×340</m:t>
                        </m:r>
                        <m:r>
                          <a:rPr lang="en-US" sz="2400" i="1">
                            <a:latin typeface="Cambria Math"/>
                          </a:rPr>
                          <m:t>𝑚</m:t>
                        </m:r>
                        <m:r>
                          <a:rPr lang="en-US" sz="2400" i="1">
                            <a:latin typeface="Cambria Math"/>
                          </a:rPr>
                          <m:t>/</m:t>
                        </m:r>
                        <m:r>
                          <a:rPr lang="en-US" sz="2400" i="1">
                            <a:latin typeface="Cambria Math"/>
                          </a:rPr>
                          <m:t>𝑠</m:t>
                        </m:r>
                      </m:num>
                      <m:den>
                        <m:r>
                          <a:rPr lang="en-US" sz="2400">
                            <a:latin typeface="Cambria Math"/>
                          </a:rPr>
                          <m:t>2</m:t>
                        </m:r>
                      </m:den>
                    </m:f>
                  </m:oMath>
                </a14:m>
                <a:endParaRPr lang="en-US" i="1" dirty="0">
                  <a:latin typeface="Cambria Math"/>
                </a:endParaRPr>
              </a:p>
              <a:p>
                <a:endParaRPr lang="en-US" i="1" dirty="0">
                  <a:latin typeface="Cambria Math"/>
                </a:endParaRPr>
              </a:p>
              <a:p>
                <a:pPr/>
                <a14:m>
                  <m:oMathPara xmlns:m="http://schemas.openxmlformats.org/officeDocument/2006/math">
                    <m:oMathParaPr>
                      <m:jc m:val="centerGroup"/>
                    </m:oMathParaPr>
                    <m:oMath xmlns:m="http://schemas.openxmlformats.org/officeDocument/2006/math">
                      <m:r>
                        <a:rPr lang="en-US">
                          <a:latin typeface="Cambria Math"/>
                        </a:rPr>
                        <m:t>=</m:t>
                      </m:r>
                      <m:f>
                        <m:fPr>
                          <m:ctrlPr>
                            <a:rPr lang="en-US" i="1">
                              <a:latin typeface="Cambria Math" panose="02040503050406030204" pitchFamily="18" charset="0"/>
                            </a:rPr>
                          </m:ctrlPr>
                        </m:fPr>
                        <m:num>
                          <m:r>
                            <a:rPr lang="en-US" i="1">
                              <a:latin typeface="Cambria Math"/>
                            </a:rPr>
                            <m:t>𝑅𝑜𝑢𝑛𝑑</m:t>
                          </m:r>
                          <m:r>
                            <a:rPr lang="en-US" i="1">
                              <a:latin typeface="Cambria Math"/>
                            </a:rPr>
                            <m:t> </m:t>
                          </m:r>
                          <m:r>
                            <a:rPr lang="en-US" i="1">
                              <a:latin typeface="Cambria Math"/>
                            </a:rPr>
                            <m:t>𝑇𝑟𝑖𝑝</m:t>
                          </m:r>
                          <m:r>
                            <a:rPr lang="en-US" i="1">
                              <a:latin typeface="Cambria Math"/>
                            </a:rPr>
                            <m:t> </m:t>
                          </m:r>
                          <m:r>
                            <a:rPr lang="en-US" i="1">
                              <a:latin typeface="Cambria Math"/>
                            </a:rPr>
                            <m:t>𝑇𝑖𝑚𝑒</m:t>
                          </m:r>
                          <m:d>
                            <m:dPr>
                              <m:ctrlPr>
                                <a:rPr lang="en-US" i="1">
                                  <a:latin typeface="Cambria Math" panose="02040503050406030204" pitchFamily="18" charset="0"/>
                                </a:rPr>
                              </m:ctrlPr>
                            </m:dPr>
                            <m:e>
                              <m:r>
                                <a:rPr lang="en-US" i="1">
                                  <a:latin typeface="Cambria Math"/>
                                </a:rPr>
                                <m:t>µ</m:t>
                              </m:r>
                              <m:r>
                                <a:rPr lang="en-US" i="1">
                                  <a:latin typeface="Cambria Math"/>
                                </a:rPr>
                                <m:t>𝑠</m:t>
                              </m:r>
                            </m:e>
                          </m:d>
                        </m:num>
                        <m:den>
                          <m:r>
                            <a:rPr lang="en-US">
                              <a:latin typeface="Cambria Math"/>
                            </a:rPr>
                            <m:t>58</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780872" y="3886201"/>
                <a:ext cx="6172200" cy="2282741"/>
              </a:xfrm>
              <a:prstGeom prst="rect">
                <a:avLst/>
              </a:prstGeom>
              <a:blipFill>
                <a:blip r:embed="rId3"/>
                <a:stretch>
                  <a:fillRect b="-1111"/>
                </a:stretch>
              </a:blipFill>
            </p:spPr>
            <p:txBody>
              <a:bodyPr/>
              <a:lstStyle/>
              <a:p>
                <a:r>
                  <a:rPr lang="en-US">
                    <a:noFill/>
                  </a:rPr>
                  <a:t> </a:t>
                </a:r>
              </a:p>
            </p:txBody>
          </p:sp>
        </mc:Fallback>
      </mc:AlternateContent>
    </p:spTree>
    <p:extLst>
      <p:ext uri="{BB962C8B-B14F-4D97-AF65-F5344CB8AC3E}">
        <p14:creationId xmlns:p14="http://schemas.microsoft.com/office/powerpoint/2010/main" val="231032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Distance Sensor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24</a:t>
            </a:fld>
            <a:endParaRPr kumimoji="0" lang="en-US" dirty="0"/>
          </a:p>
        </p:txBody>
      </p:sp>
      <p:pic>
        <p:nvPicPr>
          <p:cNvPr id="5" name="Content Placeholder 4"/>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600200" y="1267404"/>
            <a:ext cx="3352800" cy="2032044"/>
          </a:xfrm>
          <a:prstGeom prst="rect">
            <a:avLst/>
          </a:prstGeom>
        </p:spPr>
      </p:pic>
      <p:sp>
        <p:nvSpPr>
          <p:cNvPr id="4" name="TextBox 3"/>
          <p:cNvSpPr txBox="1"/>
          <p:nvPr/>
        </p:nvSpPr>
        <p:spPr>
          <a:xfrm>
            <a:off x="7277088" y="1524002"/>
            <a:ext cx="4305312" cy="646331"/>
          </a:xfrm>
          <a:prstGeom prst="rect">
            <a:avLst/>
          </a:prstGeom>
          <a:noFill/>
        </p:spPr>
        <p:txBody>
          <a:bodyPr wrap="square" rtlCol="0">
            <a:spAutoFit/>
          </a:bodyPr>
          <a:lstStyle/>
          <a:p>
            <a:r>
              <a:rPr lang="en-US" dirty="0"/>
              <a:t>The echo pulse width corresponds to round-trip time.</a:t>
            </a:r>
          </a:p>
        </p:txBody>
      </p:sp>
      <mc:AlternateContent xmlns:mc="http://schemas.openxmlformats.org/markup-compatibility/2006" xmlns:a14="http://schemas.microsoft.com/office/drawing/2010/main">
        <mc:Choice Requires="a14">
          <p:sp>
            <p:nvSpPr>
              <p:cNvPr id="9" name="Rectangle 8"/>
              <p:cNvSpPr/>
              <p:nvPr/>
            </p:nvSpPr>
            <p:spPr>
              <a:xfrm>
                <a:off x="7344240" y="2362201"/>
                <a:ext cx="3751347" cy="619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𝐷𝑖𝑠𝑡𝑎𝑛𝑐𝑒</m:t>
                      </m:r>
                      <m:r>
                        <a:rPr lang="en-US" i="1">
                          <a:latin typeface="Cambria Math"/>
                        </a:rPr>
                        <m:t> (</m:t>
                      </m:r>
                      <m:r>
                        <a:rPr lang="en-US" i="1">
                          <a:latin typeface="Cambria Math"/>
                        </a:rPr>
                        <m:t>𝑐𝑚</m:t>
                      </m:r>
                      <m:r>
                        <a:rPr lang="en-US" i="1">
                          <a:latin typeface="Cambria Math"/>
                        </a:rPr>
                        <m:t>)=</m:t>
                      </m:r>
                      <m:f>
                        <m:fPr>
                          <m:ctrlPr>
                            <a:rPr lang="en-US" i="1">
                              <a:latin typeface="Cambria Math" panose="02040503050406030204" pitchFamily="18" charset="0"/>
                            </a:rPr>
                          </m:ctrlPr>
                        </m:fPr>
                        <m:num>
                          <m:r>
                            <a:rPr lang="en-US" i="1">
                              <a:latin typeface="Cambria Math"/>
                            </a:rPr>
                            <m:t>𝑃𝑢𝑙𝑠𝑒</m:t>
                          </m:r>
                          <m:r>
                            <a:rPr lang="en-US" i="1">
                              <a:latin typeface="Cambria Math"/>
                            </a:rPr>
                            <m:t> </m:t>
                          </m:r>
                          <m:r>
                            <a:rPr lang="en-US" i="1">
                              <a:latin typeface="Cambria Math"/>
                            </a:rPr>
                            <m:t>𝑊𝑖𝑑𝑡h</m:t>
                          </m:r>
                          <m:r>
                            <a:rPr lang="en-US" i="1">
                              <a:latin typeface="Cambria Math"/>
                            </a:rPr>
                            <m:t> (</m:t>
                          </m:r>
                          <m:r>
                            <a:rPr lang="en-US" i="1">
                              <a:latin typeface="Cambria Math"/>
                            </a:rPr>
                            <m:t>𝜇</m:t>
                          </m:r>
                          <m:r>
                            <a:rPr lang="en-US" i="1">
                              <a:latin typeface="Cambria Math"/>
                            </a:rPr>
                            <m:t>𝑠</m:t>
                          </m:r>
                          <m:r>
                            <a:rPr lang="en-US" i="1">
                              <a:latin typeface="Cambria Math"/>
                            </a:rPr>
                            <m:t>)</m:t>
                          </m:r>
                        </m:num>
                        <m:den>
                          <m:r>
                            <a:rPr lang="en-US">
                              <a:latin typeface="Cambria Math"/>
                            </a:rPr>
                            <m:t>58</m:t>
                          </m:r>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344240" y="2362201"/>
                <a:ext cx="3751347" cy="619978"/>
              </a:xfrm>
              <a:prstGeom prst="rect">
                <a:avLst/>
              </a:prstGeom>
              <a:blipFill>
                <a:blip r:embed="rId3"/>
                <a:stretch>
                  <a:fillRect b="-6122"/>
                </a:stretch>
              </a:blipFill>
            </p:spPr>
            <p:txBody>
              <a:bodyPr/>
              <a:lstStyle/>
              <a:p>
                <a:r>
                  <a:rPr lang="en-US">
                    <a:noFill/>
                  </a:rPr>
                  <a:t> </a:t>
                </a:r>
              </a:p>
            </p:txBody>
          </p:sp>
        </mc:Fallback>
      </mc:AlternateContent>
      <p:sp>
        <p:nvSpPr>
          <p:cNvPr id="6" name="TextBox 5"/>
          <p:cNvSpPr txBox="1"/>
          <p:nvPr/>
        </p:nvSpPr>
        <p:spPr>
          <a:xfrm>
            <a:off x="7448323" y="3082517"/>
            <a:ext cx="402674" cy="369332"/>
          </a:xfrm>
          <a:prstGeom prst="rect">
            <a:avLst/>
          </a:prstGeom>
          <a:noFill/>
        </p:spPr>
        <p:txBody>
          <a:bodyPr wrap="none" rtlCol="0">
            <a:spAutoFit/>
          </a:bodyPr>
          <a:lstStyle/>
          <a:p>
            <a:r>
              <a:rPr lang="en-US" dirty="0"/>
              <a:t>or</a:t>
            </a:r>
          </a:p>
        </p:txBody>
      </p:sp>
      <mc:AlternateContent xmlns:mc="http://schemas.openxmlformats.org/markup-compatibility/2006" xmlns:a14="http://schemas.microsoft.com/office/drawing/2010/main">
        <mc:Choice Requires="a14">
          <p:sp>
            <p:nvSpPr>
              <p:cNvPr id="11" name="Rectangle 10"/>
              <p:cNvSpPr/>
              <p:nvPr/>
            </p:nvSpPr>
            <p:spPr>
              <a:xfrm>
                <a:off x="7429488" y="3581401"/>
                <a:ext cx="3915239" cy="619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𝐷𝑖𝑠𝑡𝑎𝑛𝑐𝑒</m:t>
                      </m:r>
                      <m:r>
                        <a:rPr lang="en-US" i="1">
                          <a:latin typeface="Cambria Math"/>
                        </a:rPr>
                        <m:t> (</m:t>
                      </m:r>
                      <m:r>
                        <a:rPr lang="en-US" i="1">
                          <a:latin typeface="Cambria Math"/>
                        </a:rPr>
                        <m:t>𝑖𝑛𝑐h</m:t>
                      </m:r>
                      <m:r>
                        <a:rPr lang="en-US" i="1">
                          <a:latin typeface="Cambria Math"/>
                        </a:rPr>
                        <m:t>)=</m:t>
                      </m:r>
                      <m:f>
                        <m:fPr>
                          <m:ctrlPr>
                            <a:rPr lang="en-US" i="1">
                              <a:latin typeface="Cambria Math" panose="02040503050406030204" pitchFamily="18" charset="0"/>
                            </a:rPr>
                          </m:ctrlPr>
                        </m:fPr>
                        <m:num>
                          <m:r>
                            <a:rPr lang="en-US" i="1">
                              <a:latin typeface="Cambria Math"/>
                            </a:rPr>
                            <m:t>𝑃𝑢𝑙𝑠𝑒</m:t>
                          </m:r>
                          <m:r>
                            <a:rPr lang="en-US" i="1">
                              <a:latin typeface="Cambria Math"/>
                            </a:rPr>
                            <m:t> </m:t>
                          </m:r>
                          <m:r>
                            <a:rPr lang="en-US" i="1">
                              <a:latin typeface="Cambria Math"/>
                            </a:rPr>
                            <m:t>𝑊𝑖𝑑𝑡h</m:t>
                          </m:r>
                          <m:r>
                            <a:rPr lang="en-US" i="1">
                              <a:latin typeface="Cambria Math"/>
                            </a:rPr>
                            <m:t> (</m:t>
                          </m:r>
                          <m:r>
                            <a:rPr lang="en-US" i="1">
                              <a:latin typeface="Cambria Math"/>
                            </a:rPr>
                            <m:t>𝜇</m:t>
                          </m:r>
                          <m:r>
                            <a:rPr lang="en-US" i="1">
                              <a:latin typeface="Cambria Math"/>
                            </a:rPr>
                            <m:t>𝑠</m:t>
                          </m:r>
                          <m:r>
                            <a:rPr lang="en-US" i="1">
                              <a:latin typeface="Cambria Math"/>
                            </a:rPr>
                            <m:t>)</m:t>
                          </m:r>
                        </m:num>
                        <m:den>
                          <m:r>
                            <a:rPr lang="en-US">
                              <a:latin typeface="Cambria Math"/>
                            </a:rPr>
                            <m:t>148</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7429488" y="3581401"/>
                <a:ext cx="3915239" cy="619978"/>
              </a:xfrm>
              <a:prstGeom prst="rect">
                <a:avLst/>
              </a:prstGeom>
              <a:blipFill>
                <a:blip r:embed="rId4"/>
                <a:stretch>
                  <a:fillRect b="-4082"/>
                </a:stretch>
              </a:blipFill>
            </p:spPr>
            <p:txBody>
              <a:bodyPr/>
              <a:lstStyle/>
              <a:p>
                <a:r>
                  <a:rPr lang="en-US">
                    <a:noFill/>
                  </a:rPr>
                  <a:t> </a:t>
                </a:r>
              </a:p>
            </p:txBody>
          </p:sp>
        </mc:Fallback>
      </mc:AlternateContent>
      <p:sp>
        <p:nvSpPr>
          <p:cNvPr id="7" name="TextBox 6"/>
          <p:cNvSpPr txBox="1"/>
          <p:nvPr/>
        </p:nvSpPr>
        <p:spPr>
          <a:xfrm>
            <a:off x="8115288" y="4876802"/>
            <a:ext cx="2446899" cy="646331"/>
          </a:xfrm>
          <a:prstGeom prst="rect">
            <a:avLst/>
          </a:prstGeom>
          <a:noFill/>
        </p:spPr>
        <p:txBody>
          <a:bodyPr wrap="square" rtlCol="0">
            <a:spAutoFit/>
          </a:bodyPr>
          <a:lstStyle/>
          <a:p>
            <a:r>
              <a:rPr lang="en-US" dirty="0"/>
              <a:t>If pulse width is </a:t>
            </a:r>
            <a:r>
              <a:rPr lang="en-US" dirty="0" err="1"/>
              <a:t>38</a:t>
            </a:r>
            <a:r>
              <a:rPr lang="en-US" i="1" dirty="0" err="1"/>
              <a:t>ms</a:t>
            </a:r>
            <a:r>
              <a:rPr lang="en-US" dirty="0"/>
              <a:t>, no obstacle is detected. </a:t>
            </a:r>
          </a:p>
        </p:txBody>
      </p:sp>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633" y="3657600"/>
            <a:ext cx="5288479" cy="2490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2835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Distance Sensor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25</a:t>
            </a:fld>
            <a:endParaRPr kumimoji="0"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1295401"/>
            <a:ext cx="8077200" cy="4845701"/>
          </a:xfrm>
          <a:prstGeom prst="rect">
            <a:avLst/>
          </a:prstGeom>
        </p:spPr>
      </p:pic>
    </p:spTree>
    <p:extLst>
      <p:ext uri="{BB962C8B-B14F-4D97-AF65-F5344CB8AC3E}">
        <p14:creationId xmlns:p14="http://schemas.microsoft.com/office/powerpoint/2010/main" val="296545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89B78FD6-37ED-B446-86F6-3EBDD8FFDFCB}"/>
              </a:ext>
            </a:extLst>
          </p:cNvPr>
          <p:cNvGrpSpPr/>
          <p:nvPr/>
        </p:nvGrpSpPr>
        <p:grpSpPr>
          <a:xfrm>
            <a:off x="5499066" y="771764"/>
            <a:ext cx="4483135" cy="1905003"/>
            <a:chOff x="-434310" y="4718683"/>
            <a:chExt cx="4483135" cy="1905003"/>
          </a:xfrm>
        </p:grpSpPr>
        <p:cxnSp>
          <p:nvCxnSpPr>
            <p:cNvPr id="94" name="Straight Arrow Connector 93">
              <a:extLst>
                <a:ext uri="{FF2B5EF4-FFF2-40B4-BE49-F238E27FC236}">
                  <a16:creationId xmlns:a16="http://schemas.microsoft.com/office/drawing/2014/main" id="{C8C39DCF-B1C2-E347-B342-92853BA3FBB3}"/>
                </a:ext>
              </a:extLst>
            </p:cNvPr>
            <p:cNvCxnSpPr>
              <a:cxnSpLocks/>
            </p:cNvCxnSpPr>
            <p:nvPr/>
          </p:nvCxnSpPr>
          <p:spPr>
            <a:xfrm flipV="1">
              <a:off x="1305624" y="4718686"/>
              <a:ext cx="0" cy="19050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3612812-AF6E-AE41-89E6-FC352E28A835}"/>
                </a:ext>
              </a:extLst>
            </p:cNvPr>
            <p:cNvCxnSpPr>
              <a:cxnSpLocks/>
            </p:cNvCxnSpPr>
            <p:nvPr/>
          </p:nvCxnSpPr>
          <p:spPr>
            <a:xfrm flipV="1">
              <a:off x="1305623" y="4718685"/>
              <a:ext cx="2362200" cy="19050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7FFFB20-E8DA-9947-91B9-EEB8DFCD17EF}"/>
                </a:ext>
              </a:extLst>
            </p:cNvPr>
            <p:cNvCxnSpPr>
              <a:cxnSpLocks/>
            </p:cNvCxnSpPr>
            <p:nvPr/>
          </p:nvCxnSpPr>
          <p:spPr>
            <a:xfrm flipV="1">
              <a:off x="3665868" y="4718685"/>
              <a:ext cx="0" cy="19050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2785F19-A8C2-794C-8AE6-6C6AAE141AED}"/>
                </a:ext>
              </a:extLst>
            </p:cNvPr>
            <p:cNvCxnSpPr>
              <a:cxnSpLocks/>
            </p:cNvCxnSpPr>
            <p:nvPr/>
          </p:nvCxnSpPr>
          <p:spPr>
            <a:xfrm flipH="1">
              <a:off x="3665868" y="6318887"/>
              <a:ext cx="382957" cy="304798"/>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B88B5A8-27B8-3548-BEEE-542A5D7D081A}"/>
                </a:ext>
              </a:extLst>
            </p:cNvPr>
            <p:cNvCxnSpPr>
              <a:cxnSpLocks/>
            </p:cNvCxnSpPr>
            <p:nvPr/>
          </p:nvCxnSpPr>
          <p:spPr>
            <a:xfrm flipV="1">
              <a:off x="460515" y="4718683"/>
              <a:ext cx="843153" cy="692256"/>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7FC08B2-5941-C243-914A-890D8E140B5C}"/>
                </a:ext>
              </a:extLst>
            </p:cNvPr>
            <p:cNvCxnSpPr>
              <a:cxnSpLocks/>
            </p:cNvCxnSpPr>
            <p:nvPr/>
          </p:nvCxnSpPr>
          <p:spPr>
            <a:xfrm flipV="1">
              <a:off x="-434310" y="5410939"/>
              <a:ext cx="903420" cy="692256"/>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5DA0F02-6EF1-6043-B5FC-23E19906D94D}"/>
              </a:ext>
            </a:extLst>
          </p:cNvPr>
          <p:cNvGrpSpPr/>
          <p:nvPr/>
        </p:nvGrpSpPr>
        <p:grpSpPr>
          <a:xfrm>
            <a:off x="5481518" y="3806856"/>
            <a:ext cx="4272082" cy="457200"/>
            <a:chOff x="683966" y="5394325"/>
            <a:chExt cx="4272082" cy="457200"/>
          </a:xfrm>
        </p:grpSpPr>
        <p:cxnSp>
          <p:nvCxnSpPr>
            <p:cNvPr id="86" name="Straight Arrow Connector 85">
              <a:extLst>
                <a:ext uri="{FF2B5EF4-FFF2-40B4-BE49-F238E27FC236}">
                  <a16:creationId xmlns:a16="http://schemas.microsoft.com/office/drawing/2014/main" id="{10D4F902-CBD4-0C4E-9157-F655154E7692}"/>
                </a:ext>
              </a:extLst>
            </p:cNvPr>
            <p:cNvCxnSpPr>
              <a:cxnSpLocks/>
            </p:cNvCxnSpPr>
            <p:nvPr/>
          </p:nvCxnSpPr>
          <p:spPr>
            <a:xfrm>
              <a:off x="1603248" y="5394325"/>
              <a:ext cx="0" cy="4572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C30C0F5-FDA4-8042-8C87-6AB9FAA7FAD1}"/>
                </a:ext>
              </a:extLst>
            </p:cNvPr>
            <p:cNvCxnSpPr>
              <a:cxnSpLocks/>
            </p:cNvCxnSpPr>
            <p:nvPr/>
          </p:nvCxnSpPr>
          <p:spPr>
            <a:xfrm>
              <a:off x="683966" y="5394325"/>
              <a:ext cx="455245" cy="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3AC2C8A-BABB-7342-A03D-643F90173AC1}"/>
                </a:ext>
              </a:extLst>
            </p:cNvPr>
            <p:cNvCxnSpPr>
              <a:cxnSpLocks/>
            </p:cNvCxnSpPr>
            <p:nvPr/>
          </p:nvCxnSpPr>
          <p:spPr>
            <a:xfrm>
              <a:off x="1139211" y="5394325"/>
              <a:ext cx="0" cy="4572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E21E3AC-5057-CE49-9DE1-EA153DC51F1E}"/>
                </a:ext>
              </a:extLst>
            </p:cNvPr>
            <p:cNvCxnSpPr>
              <a:cxnSpLocks/>
            </p:cNvCxnSpPr>
            <p:nvPr/>
          </p:nvCxnSpPr>
          <p:spPr>
            <a:xfrm>
              <a:off x="1140188" y="5851525"/>
              <a:ext cx="455245" cy="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1189441-BA8D-3942-98C9-114A8B72ECF0}"/>
                </a:ext>
              </a:extLst>
            </p:cNvPr>
            <p:cNvCxnSpPr>
              <a:cxnSpLocks/>
            </p:cNvCxnSpPr>
            <p:nvPr/>
          </p:nvCxnSpPr>
          <p:spPr>
            <a:xfrm>
              <a:off x="2058493" y="5394325"/>
              <a:ext cx="0" cy="4572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6774867-8F8D-7248-AC43-3D742DA4556F}"/>
                </a:ext>
              </a:extLst>
            </p:cNvPr>
            <p:cNvCxnSpPr>
              <a:cxnSpLocks/>
            </p:cNvCxnSpPr>
            <p:nvPr/>
          </p:nvCxnSpPr>
          <p:spPr>
            <a:xfrm>
              <a:off x="2058493" y="5851525"/>
              <a:ext cx="2897555" cy="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E879C4D-2CA5-4C4E-84BF-16EEF2AAA7A0}"/>
                </a:ext>
              </a:extLst>
            </p:cNvPr>
            <p:cNvCxnSpPr>
              <a:cxnSpLocks/>
            </p:cNvCxnSpPr>
            <p:nvPr/>
          </p:nvCxnSpPr>
          <p:spPr>
            <a:xfrm>
              <a:off x="1603248" y="5394325"/>
              <a:ext cx="455245" cy="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1D0770E4-5E65-7B47-9D3D-C54ED3A74B08}"/>
              </a:ext>
            </a:extLst>
          </p:cNvPr>
          <p:cNvSpPr>
            <a:spLocks noGrp="1"/>
          </p:cNvSpPr>
          <p:nvPr>
            <p:ph type="sldNum" sz="quarter" idx="12"/>
          </p:nvPr>
        </p:nvSpPr>
        <p:spPr/>
        <p:txBody>
          <a:bodyPr/>
          <a:lstStyle/>
          <a:p>
            <a:fld id="{EA7C8D44-3667-46F6-9772-CC52308E2A7F}" type="slidenum">
              <a:rPr kumimoji="0" lang="en-US" smtClean="0"/>
              <a:pPr/>
              <a:t>3</a:t>
            </a:fld>
            <a:endParaRPr kumimoji="0" lang="en-US"/>
          </a:p>
        </p:txBody>
      </p:sp>
      <p:cxnSp>
        <p:nvCxnSpPr>
          <p:cNvPr id="4" name="Straight Arrow Connector 3">
            <a:extLst>
              <a:ext uri="{FF2B5EF4-FFF2-40B4-BE49-F238E27FC236}">
                <a16:creationId xmlns:a16="http://schemas.microsoft.com/office/drawing/2014/main" id="{FD709B72-3E2F-DD4E-B6C8-451341615200}"/>
              </a:ext>
            </a:extLst>
          </p:cNvPr>
          <p:cNvCxnSpPr>
            <a:cxnSpLocks/>
          </p:cNvCxnSpPr>
          <p:nvPr/>
        </p:nvCxnSpPr>
        <p:spPr>
          <a:xfrm>
            <a:off x="2362200" y="2667000"/>
            <a:ext cx="762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65AFC6-BF44-0841-8323-D9739B1646A6}"/>
              </a:ext>
            </a:extLst>
          </p:cNvPr>
          <p:cNvSpPr txBox="1"/>
          <p:nvPr/>
        </p:nvSpPr>
        <p:spPr>
          <a:xfrm>
            <a:off x="2136648" y="2666999"/>
            <a:ext cx="284052"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CD9765D8-AFD1-CB40-8508-32E2E5C87BF1}"/>
              </a:ext>
            </a:extLst>
          </p:cNvPr>
          <p:cNvSpPr txBox="1"/>
          <p:nvPr/>
        </p:nvSpPr>
        <p:spPr>
          <a:xfrm>
            <a:off x="1647489" y="577850"/>
            <a:ext cx="78098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ARR=99</a:t>
            </a:r>
          </a:p>
        </p:txBody>
      </p:sp>
      <p:cxnSp>
        <p:nvCxnSpPr>
          <p:cNvPr id="23" name="Straight Arrow Connector 22">
            <a:extLst>
              <a:ext uri="{FF2B5EF4-FFF2-40B4-BE49-F238E27FC236}">
                <a16:creationId xmlns:a16="http://schemas.microsoft.com/office/drawing/2014/main" id="{16CC7BEC-C6FF-C340-A9DC-29AD707557D8}"/>
              </a:ext>
            </a:extLst>
          </p:cNvPr>
          <p:cNvCxnSpPr>
            <a:cxnSpLocks/>
          </p:cNvCxnSpPr>
          <p:nvPr/>
        </p:nvCxnSpPr>
        <p:spPr>
          <a:xfrm>
            <a:off x="2514600" y="752229"/>
            <a:ext cx="7620000" cy="0"/>
          </a:xfrm>
          <a:prstGeom prst="straightConnector1">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DC17F78-71BF-E147-BE38-C68D2ACA5FD9}"/>
              </a:ext>
            </a:extLst>
          </p:cNvPr>
          <p:cNvCxnSpPr>
            <a:cxnSpLocks/>
          </p:cNvCxnSpPr>
          <p:nvPr/>
        </p:nvCxnSpPr>
        <p:spPr>
          <a:xfrm flipV="1">
            <a:off x="2514600" y="533400"/>
            <a:ext cx="0" cy="2286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695D35C-C6E4-4E4A-A0A8-8DCC4A6FC222}"/>
              </a:ext>
            </a:extLst>
          </p:cNvPr>
          <p:cNvGrpSpPr/>
          <p:nvPr/>
        </p:nvGrpSpPr>
        <p:grpSpPr>
          <a:xfrm>
            <a:off x="2514600" y="762000"/>
            <a:ext cx="2981570" cy="3505200"/>
            <a:chOff x="990600" y="762000"/>
            <a:chExt cx="2981570" cy="3505200"/>
          </a:xfrm>
        </p:grpSpPr>
        <p:cxnSp>
          <p:nvCxnSpPr>
            <p:cNvPr id="8" name="Straight Arrow Connector 7">
              <a:extLst>
                <a:ext uri="{FF2B5EF4-FFF2-40B4-BE49-F238E27FC236}">
                  <a16:creationId xmlns:a16="http://schemas.microsoft.com/office/drawing/2014/main" id="{CA0EA37E-10A5-1C48-B179-A596A45E3718}"/>
                </a:ext>
              </a:extLst>
            </p:cNvPr>
            <p:cNvCxnSpPr>
              <a:cxnSpLocks/>
            </p:cNvCxnSpPr>
            <p:nvPr/>
          </p:nvCxnSpPr>
          <p:spPr>
            <a:xfrm flipV="1">
              <a:off x="990600" y="762000"/>
              <a:ext cx="236220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9648F0-4E3E-974C-8672-BFA2281000D1}"/>
                </a:ext>
              </a:extLst>
            </p:cNvPr>
            <p:cNvCxnSpPr>
              <a:cxnSpLocks/>
            </p:cNvCxnSpPr>
            <p:nvPr/>
          </p:nvCxnSpPr>
          <p:spPr>
            <a:xfrm flipV="1">
              <a:off x="3350845" y="2133599"/>
              <a:ext cx="621325" cy="523628"/>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0DD3E8-8727-4045-AAEE-06CE998E2C20}"/>
                </a:ext>
              </a:extLst>
            </p:cNvPr>
            <p:cNvCxnSpPr>
              <a:cxnSpLocks/>
            </p:cNvCxnSpPr>
            <p:nvPr/>
          </p:nvCxnSpPr>
          <p:spPr>
            <a:xfrm flipV="1">
              <a:off x="3352800" y="762000"/>
              <a:ext cx="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5AED842-D62D-4441-A755-2752AA3BB72A}"/>
                </a:ext>
              </a:extLst>
            </p:cNvPr>
            <p:cNvCxnSpPr>
              <a:cxnSpLocks/>
            </p:cNvCxnSpPr>
            <p:nvPr/>
          </p:nvCxnSpPr>
          <p:spPr>
            <a:xfrm>
              <a:off x="1066800" y="4267200"/>
              <a:ext cx="289755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DB8F19-D261-A947-AFAC-D8F9EF40A966}"/>
                </a:ext>
              </a:extLst>
            </p:cNvPr>
            <p:cNvCxnSpPr>
              <a:cxnSpLocks/>
            </p:cNvCxnSpPr>
            <p:nvPr/>
          </p:nvCxnSpPr>
          <p:spPr>
            <a:xfrm>
              <a:off x="3972170" y="3810000"/>
              <a:ext cx="0" cy="4572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D8CB718E-85AE-4D48-83C1-1E78ADB999FC}"/>
              </a:ext>
            </a:extLst>
          </p:cNvPr>
          <p:cNvCxnSpPr>
            <a:cxnSpLocks/>
          </p:cNvCxnSpPr>
          <p:nvPr/>
        </p:nvCxnSpPr>
        <p:spPr>
          <a:xfrm flipH="1" flipV="1">
            <a:off x="5488356" y="2133600"/>
            <a:ext cx="7815" cy="1676400"/>
          </a:xfrm>
          <a:prstGeom prst="straightConnector1">
            <a:avLst/>
          </a:prstGeom>
          <a:ln w="1905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D0227E3-F4DD-264D-9715-47DB416BC9CB}"/>
              </a:ext>
            </a:extLst>
          </p:cNvPr>
          <p:cNvCxnSpPr>
            <a:cxnSpLocks/>
          </p:cNvCxnSpPr>
          <p:nvPr/>
        </p:nvCxnSpPr>
        <p:spPr>
          <a:xfrm flipV="1">
            <a:off x="6407637" y="1451114"/>
            <a:ext cx="0" cy="2358887"/>
          </a:xfrm>
          <a:prstGeom prst="straightConnector1">
            <a:avLst/>
          </a:prstGeom>
          <a:ln w="1905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9C48B5-3BBC-C848-8BEC-1DC971671DBC}"/>
              </a:ext>
            </a:extLst>
          </p:cNvPr>
          <p:cNvCxnSpPr>
            <a:cxnSpLocks/>
          </p:cNvCxnSpPr>
          <p:nvPr/>
        </p:nvCxnSpPr>
        <p:spPr>
          <a:xfrm>
            <a:off x="2514601" y="2133600"/>
            <a:ext cx="2973755" cy="0"/>
          </a:xfrm>
          <a:prstGeom prst="straightConnector1">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E94A0F-D040-2E4E-8A47-A82EC4C77BF3}"/>
              </a:ext>
            </a:extLst>
          </p:cNvPr>
          <p:cNvCxnSpPr>
            <a:cxnSpLocks/>
          </p:cNvCxnSpPr>
          <p:nvPr/>
        </p:nvCxnSpPr>
        <p:spPr>
          <a:xfrm flipV="1">
            <a:off x="2507975" y="1451114"/>
            <a:ext cx="3899663" cy="1"/>
          </a:xfrm>
          <a:prstGeom prst="straightConnector1">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09F2699B-E1DF-9B4D-B404-D767AA27070E}"/>
              </a:ext>
            </a:extLst>
          </p:cNvPr>
          <p:cNvGrpSpPr/>
          <p:nvPr/>
        </p:nvGrpSpPr>
        <p:grpSpPr>
          <a:xfrm>
            <a:off x="5488355" y="1441344"/>
            <a:ext cx="919282" cy="2825857"/>
            <a:chOff x="3964355" y="1441343"/>
            <a:chExt cx="919282" cy="2825857"/>
          </a:xfrm>
        </p:grpSpPr>
        <p:cxnSp>
          <p:nvCxnSpPr>
            <p:cNvPr id="37" name="Straight Arrow Connector 36">
              <a:extLst>
                <a:ext uri="{FF2B5EF4-FFF2-40B4-BE49-F238E27FC236}">
                  <a16:creationId xmlns:a16="http://schemas.microsoft.com/office/drawing/2014/main" id="{4DB89D1E-F61D-EC46-9DEC-E0513A6750D8}"/>
                </a:ext>
              </a:extLst>
            </p:cNvPr>
            <p:cNvCxnSpPr>
              <a:cxnSpLocks/>
            </p:cNvCxnSpPr>
            <p:nvPr/>
          </p:nvCxnSpPr>
          <p:spPr>
            <a:xfrm>
              <a:off x="4883637" y="3810000"/>
              <a:ext cx="0" cy="4572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DACA12A-7E82-A44D-AA84-3716FCCBFEDB}"/>
                </a:ext>
              </a:extLst>
            </p:cNvPr>
            <p:cNvGrpSpPr/>
            <p:nvPr/>
          </p:nvGrpSpPr>
          <p:grpSpPr>
            <a:xfrm>
              <a:off x="3964355" y="1441343"/>
              <a:ext cx="919281" cy="2825857"/>
              <a:chOff x="3964355" y="1441343"/>
              <a:chExt cx="919281" cy="2825857"/>
            </a:xfrm>
          </p:grpSpPr>
          <p:cxnSp>
            <p:nvCxnSpPr>
              <p:cNvPr id="26" name="Straight Arrow Connector 25">
                <a:extLst>
                  <a:ext uri="{FF2B5EF4-FFF2-40B4-BE49-F238E27FC236}">
                    <a16:creationId xmlns:a16="http://schemas.microsoft.com/office/drawing/2014/main" id="{FA80B4C5-569C-C64A-B3E2-C7D0B871CDCF}"/>
                  </a:ext>
                </a:extLst>
              </p:cNvPr>
              <p:cNvCxnSpPr>
                <a:cxnSpLocks/>
              </p:cNvCxnSpPr>
              <p:nvPr/>
            </p:nvCxnSpPr>
            <p:spPr>
              <a:xfrm>
                <a:off x="3964355" y="3810000"/>
                <a:ext cx="45524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F4AF69-80D5-AC4F-858F-9503D859D132}"/>
                  </a:ext>
                </a:extLst>
              </p:cNvPr>
              <p:cNvCxnSpPr>
                <a:cxnSpLocks/>
              </p:cNvCxnSpPr>
              <p:nvPr/>
            </p:nvCxnSpPr>
            <p:spPr>
              <a:xfrm>
                <a:off x="4419600" y="3810000"/>
                <a:ext cx="0" cy="4572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AD1B19-EE7C-F342-B80C-F636609F9CEE}"/>
                  </a:ext>
                </a:extLst>
              </p:cNvPr>
              <p:cNvCxnSpPr>
                <a:cxnSpLocks/>
              </p:cNvCxnSpPr>
              <p:nvPr/>
            </p:nvCxnSpPr>
            <p:spPr>
              <a:xfrm>
                <a:off x="4420577" y="4267200"/>
                <a:ext cx="45524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EE4C987-51E9-F54A-B5D2-B75E3F14BB1D}"/>
                  </a:ext>
                </a:extLst>
              </p:cNvPr>
              <p:cNvCxnSpPr>
                <a:cxnSpLocks/>
              </p:cNvCxnSpPr>
              <p:nvPr/>
            </p:nvCxnSpPr>
            <p:spPr>
              <a:xfrm flipV="1">
                <a:off x="3980216" y="1441343"/>
                <a:ext cx="903420" cy="692256"/>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5A238CED-4E6D-F046-B129-FA6121EC2D9A}"/>
              </a:ext>
            </a:extLst>
          </p:cNvPr>
          <p:cNvGrpSpPr/>
          <p:nvPr/>
        </p:nvGrpSpPr>
        <p:grpSpPr>
          <a:xfrm>
            <a:off x="6393890" y="761996"/>
            <a:ext cx="3588310" cy="3505204"/>
            <a:chOff x="4869890" y="761996"/>
            <a:chExt cx="3588310" cy="3505204"/>
          </a:xfrm>
        </p:grpSpPr>
        <p:cxnSp>
          <p:nvCxnSpPr>
            <p:cNvPr id="36" name="Straight Arrow Connector 35">
              <a:extLst>
                <a:ext uri="{FF2B5EF4-FFF2-40B4-BE49-F238E27FC236}">
                  <a16:creationId xmlns:a16="http://schemas.microsoft.com/office/drawing/2014/main" id="{D6E83C2A-76DF-4842-86EB-C8290B6F813D}"/>
                </a:ext>
              </a:extLst>
            </p:cNvPr>
            <p:cNvCxnSpPr>
              <a:cxnSpLocks/>
            </p:cNvCxnSpPr>
            <p:nvPr/>
          </p:nvCxnSpPr>
          <p:spPr>
            <a:xfrm>
              <a:off x="5331067" y="3810000"/>
              <a:ext cx="0" cy="4572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3DB78161-24B1-8748-ABC7-44BB3F09F240}"/>
                </a:ext>
              </a:extLst>
            </p:cNvPr>
            <p:cNvGrpSpPr/>
            <p:nvPr/>
          </p:nvGrpSpPr>
          <p:grpSpPr>
            <a:xfrm>
              <a:off x="4869890" y="761996"/>
              <a:ext cx="3588310" cy="3502060"/>
              <a:chOff x="4869890" y="761996"/>
              <a:chExt cx="3588310" cy="3502060"/>
            </a:xfrm>
          </p:grpSpPr>
          <p:cxnSp>
            <p:nvCxnSpPr>
              <p:cNvPr id="16" name="Straight Arrow Connector 15">
                <a:extLst>
                  <a:ext uri="{FF2B5EF4-FFF2-40B4-BE49-F238E27FC236}">
                    <a16:creationId xmlns:a16="http://schemas.microsoft.com/office/drawing/2014/main" id="{7588E942-805E-A847-A5F0-F5323960B380}"/>
                  </a:ext>
                </a:extLst>
              </p:cNvPr>
              <p:cNvCxnSpPr>
                <a:cxnSpLocks/>
              </p:cNvCxnSpPr>
              <p:nvPr/>
            </p:nvCxnSpPr>
            <p:spPr>
              <a:xfrm flipV="1">
                <a:off x="5714999" y="761999"/>
                <a:ext cx="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6073B8-52D7-0943-9917-DF72CC582074}"/>
                  </a:ext>
                </a:extLst>
              </p:cNvPr>
              <p:cNvCxnSpPr>
                <a:cxnSpLocks/>
              </p:cNvCxnSpPr>
              <p:nvPr/>
            </p:nvCxnSpPr>
            <p:spPr>
              <a:xfrm flipV="1">
                <a:off x="5714998" y="761998"/>
                <a:ext cx="236220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C2FC6E-E9F4-5B4A-98D5-65328C09327C}"/>
                  </a:ext>
                </a:extLst>
              </p:cNvPr>
              <p:cNvCxnSpPr>
                <a:cxnSpLocks/>
              </p:cNvCxnSpPr>
              <p:nvPr/>
            </p:nvCxnSpPr>
            <p:spPr>
              <a:xfrm flipV="1">
                <a:off x="8075243" y="761998"/>
                <a:ext cx="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D2D200-77F9-8E4E-B672-1CAE54E27C19}"/>
                  </a:ext>
                </a:extLst>
              </p:cNvPr>
              <p:cNvCxnSpPr>
                <a:cxnSpLocks/>
              </p:cNvCxnSpPr>
              <p:nvPr/>
            </p:nvCxnSpPr>
            <p:spPr>
              <a:xfrm flipH="1">
                <a:off x="8075243" y="2362200"/>
                <a:ext cx="382957" cy="304798"/>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CAF319-3A79-3B42-B7FA-CDE9C4009E29}"/>
                  </a:ext>
                </a:extLst>
              </p:cNvPr>
              <p:cNvCxnSpPr>
                <a:cxnSpLocks/>
              </p:cNvCxnSpPr>
              <p:nvPr/>
            </p:nvCxnSpPr>
            <p:spPr>
              <a:xfrm>
                <a:off x="5331067" y="4264056"/>
                <a:ext cx="289755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614E0C-7960-1340-BC4C-24071A8588EF}"/>
                  </a:ext>
                </a:extLst>
              </p:cNvPr>
              <p:cNvCxnSpPr>
                <a:cxnSpLocks/>
              </p:cNvCxnSpPr>
              <p:nvPr/>
            </p:nvCxnSpPr>
            <p:spPr>
              <a:xfrm>
                <a:off x="4875822" y="3810000"/>
                <a:ext cx="45524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21C149-CAB8-DD44-9058-3C240C86B549}"/>
                  </a:ext>
                </a:extLst>
              </p:cNvPr>
              <p:cNvCxnSpPr>
                <a:cxnSpLocks/>
              </p:cNvCxnSpPr>
              <p:nvPr/>
            </p:nvCxnSpPr>
            <p:spPr>
              <a:xfrm flipV="1">
                <a:off x="4869890" y="761996"/>
                <a:ext cx="843153" cy="692256"/>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73" name="TextBox 72">
            <a:extLst>
              <a:ext uri="{FF2B5EF4-FFF2-40B4-BE49-F238E27FC236}">
                <a16:creationId xmlns:a16="http://schemas.microsoft.com/office/drawing/2014/main" id="{8DF6C91B-6AB9-3C4C-88A2-42272102DDBE}"/>
              </a:ext>
            </a:extLst>
          </p:cNvPr>
          <p:cNvSpPr txBox="1"/>
          <p:nvPr/>
        </p:nvSpPr>
        <p:spPr>
          <a:xfrm>
            <a:off x="2099977" y="1979711"/>
            <a:ext cx="38343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30</a:t>
            </a:r>
          </a:p>
        </p:txBody>
      </p:sp>
      <p:sp>
        <p:nvSpPr>
          <p:cNvPr id="74" name="TextBox 73">
            <a:extLst>
              <a:ext uri="{FF2B5EF4-FFF2-40B4-BE49-F238E27FC236}">
                <a16:creationId xmlns:a16="http://schemas.microsoft.com/office/drawing/2014/main" id="{0FB5FF37-9EC2-DA4F-ADD8-2159D2C73596}"/>
              </a:ext>
            </a:extLst>
          </p:cNvPr>
          <p:cNvSpPr txBox="1"/>
          <p:nvPr/>
        </p:nvSpPr>
        <p:spPr>
          <a:xfrm>
            <a:off x="2115570" y="1287455"/>
            <a:ext cx="38343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63</a:t>
            </a:r>
          </a:p>
        </p:txBody>
      </p:sp>
      <p:sp>
        <p:nvSpPr>
          <p:cNvPr id="75" name="TextBox 74">
            <a:extLst>
              <a:ext uri="{FF2B5EF4-FFF2-40B4-BE49-F238E27FC236}">
                <a16:creationId xmlns:a16="http://schemas.microsoft.com/office/drawing/2014/main" id="{30C90940-FF85-1B44-8D6B-5CD1BCECCC09}"/>
              </a:ext>
            </a:extLst>
          </p:cNvPr>
          <p:cNvSpPr txBox="1"/>
          <p:nvPr/>
        </p:nvSpPr>
        <p:spPr>
          <a:xfrm>
            <a:off x="1668724" y="3899585"/>
            <a:ext cx="987552" cy="646331"/>
          </a:xfrm>
          <a:prstGeom prst="rect">
            <a:avLst/>
          </a:prstGeom>
          <a:noFill/>
        </p:spPr>
        <p:txBody>
          <a:bodyPr wrap="square" rtlCol="0">
            <a:spAutoFit/>
          </a:bodyPr>
          <a:lstStyle/>
          <a:p>
            <a:pPr algn="ctr"/>
            <a:r>
              <a:rPr lang="en-US" dirty="0">
                <a:solidFill>
                  <a:srgbClr val="C00000"/>
                </a:solidFill>
              </a:rPr>
              <a:t>External signal</a:t>
            </a:r>
          </a:p>
        </p:txBody>
      </p:sp>
      <p:sp>
        <p:nvSpPr>
          <p:cNvPr id="76" name="TextBox 75">
            <a:extLst>
              <a:ext uri="{FF2B5EF4-FFF2-40B4-BE49-F238E27FC236}">
                <a16:creationId xmlns:a16="http://schemas.microsoft.com/office/drawing/2014/main" id="{87ABA485-B26E-B944-BB48-EB8F9F96D5E8}"/>
              </a:ext>
            </a:extLst>
          </p:cNvPr>
          <p:cNvSpPr txBox="1"/>
          <p:nvPr/>
        </p:nvSpPr>
        <p:spPr>
          <a:xfrm>
            <a:off x="5791200" y="5388926"/>
            <a:ext cx="4429418" cy="738664"/>
          </a:xfrm>
          <a:prstGeom prst="rect">
            <a:avLst/>
          </a:prstGeom>
          <a:noFill/>
        </p:spPr>
        <p:txBody>
          <a:bodyPr wrap="none" rtlCol="0">
            <a:spAutoFit/>
          </a:bodyPr>
          <a:lstStyle/>
          <a:p>
            <a:pPr marL="342900" indent="-342900">
              <a:buFont typeface="+mj-lt"/>
              <a:buAutoNum type="arabicParenR"/>
            </a:pPr>
            <a:r>
              <a:rPr lang="en-US" sz="1400" dirty="0"/>
              <a:t>Hardware copies counter to CCR, thus CCR = </a:t>
            </a:r>
            <a:r>
              <a:rPr lang="en-US" sz="1400" dirty="0">
                <a:latin typeface="Consolas" panose="020B0609020204030204" pitchFamily="49" charset="0"/>
                <a:cs typeface="Consolas" panose="020B0609020204030204" pitchFamily="49" charset="0"/>
              </a:rPr>
              <a:t>30</a:t>
            </a:r>
          </a:p>
          <a:p>
            <a:pPr marL="342900" indent="-342900">
              <a:buFont typeface="+mj-lt"/>
              <a:buAutoNum type="arabicParenR"/>
            </a:pPr>
            <a:r>
              <a:rPr lang="en-US" sz="1400" dirty="0"/>
              <a:t>Hardware generates an interrupt to run timer </a:t>
            </a:r>
            <a:r>
              <a:rPr lang="en-US" sz="1400" dirty="0">
                <a:latin typeface="Consolas" panose="020B0609020204030204" pitchFamily="49" charset="0"/>
                <a:cs typeface="Consolas" panose="020B0609020204030204" pitchFamily="49" charset="0"/>
              </a:rPr>
              <a:t>ISR()</a:t>
            </a:r>
          </a:p>
          <a:p>
            <a:pPr marL="342900" indent="-342900">
              <a:buFont typeface="+mj-lt"/>
              <a:buAutoNum type="arabicParenR"/>
            </a:pPr>
            <a:endParaRPr lang="en-US" sz="1400" dirty="0"/>
          </a:p>
        </p:txBody>
      </p:sp>
      <p:cxnSp>
        <p:nvCxnSpPr>
          <p:cNvPr id="79" name="Straight Arrow Connector 78">
            <a:extLst>
              <a:ext uri="{FF2B5EF4-FFF2-40B4-BE49-F238E27FC236}">
                <a16:creationId xmlns:a16="http://schemas.microsoft.com/office/drawing/2014/main" id="{C2B779D2-4CD8-D04D-B5AD-8C85A0A7B4A1}"/>
              </a:ext>
            </a:extLst>
          </p:cNvPr>
          <p:cNvCxnSpPr>
            <a:cxnSpLocks/>
          </p:cNvCxnSpPr>
          <p:nvPr/>
        </p:nvCxnSpPr>
        <p:spPr>
          <a:xfrm>
            <a:off x="5504216" y="4367812"/>
            <a:ext cx="286984" cy="101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CEF872E-764B-0B4F-AFFC-529A26EB8924}"/>
              </a:ext>
            </a:extLst>
          </p:cNvPr>
          <p:cNvCxnSpPr>
            <a:cxnSpLocks/>
          </p:cNvCxnSpPr>
          <p:nvPr/>
        </p:nvCxnSpPr>
        <p:spPr>
          <a:xfrm>
            <a:off x="6407636" y="4367812"/>
            <a:ext cx="69364" cy="278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681FBEB-D830-A748-84D5-99A411212B24}"/>
              </a:ext>
            </a:extLst>
          </p:cNvPr>
          <p:cNvSpPr txBox="1"/>
          <p:nvPr/>
        </p:nvSpPr>
        <p:spPr>
          <a:xfrm>
            <a:off x="6238582" y="4666972"/>
            <a:ext cx="4429418" cy="523220"/>
          </a:xfrm>
          <a:prstGeom prst="rect">
            <a:avLst/>
          </a:prstGeom>
          <a:noFill/>
        </p:spPr>
        <p:txBody>
          <a:bodyPr wrap="none" rtlCol="0">
            <a:spAutoFit/>
          </a:bodyPr>
          <a:lstStyle/>
          <a:p>
            <a:pPr marL="342900" indent="-342900">
              <a:buFont typeface="+mj-lt"/>
              <a:buAutoNum type="arabicParenR"/>
            </a:pPr>
            <a:r>
              <a:rPr lang="en-US" sz="1400" dirty="0"/>
              <a:t>Hardware copies counter to CCR, thus CCR = </a:t>
            </a:r>
            <a:r>
              <a:rPr lang="en-US" sz="1400" dirty="0">
                <a:latin typeface="Consolas" panose="020B0609020204030204" pitchFamily="49" charset="0"/>
                <a:cs typeface="Consolas" panose="020B0609020204030204" pitchFamily="49" charset="0"/>
              </a:rPr>
              <a:t>63</a:t>
            </a:r>
          </a:p>
          <a:p>
            <a:pPr marL="342900" indent="-342900">
              <a:buFont typeface="+mj-lt"/>
              <a:buAutoNum type="arabicParenR"/>
            </a:pPr>
            <a:r>
              <a:rPr lang="en-US" sz="1400" dirty="0"/>
              <a:t>Hardware generates an interrupt to run timer </a:t>
            </a:r>
            <a:r>
              <a:rPr lang="en-US" sz="1400" dirty="0">
                <a:latin typeface="Consolas" panose="020B0609020204030204" pitchFamily="49" charset="0"/>
                <a:cs typeface="Consolas" panose="020B0609020204030204" pitchFamily="49" charset="0"/>
              </a:rPr>
              <a:t>ISR()</a:t>
            </a:r>
          </a:p>
        </p:txBody>
      </p:sp>
      <p:sp>
        <p:nvSpPr>
          <p:cNvPr id="102" name="TextBox 101">
            <a:extLst>
              <a:ext uri="{FF2B5EF4-FFF2-40B4-BE49-F238E27FC236}">
                <a16:creationId xmlns:a16="http://schemas.microsoft.com/office/drawing/2014/main" id="{0D999444-9A42-9548-8C68-A532E0190F70}"/>
              </a:ext>
            </a:extLst>
          </p:cNvPr>
          <p:cNvSpPr txBox="1"/>
          <p:nvPr/>
        </p:nvSpPr>
        <p:spPr>
          <a:xfrm>
            <a:off x="3505200" y="5960946"/>
            <a:ext cx="5023170" cy="338554"/>
          </a:xfrm>
          <a:prstGeom prst="rect">
            <a:avLst/>
          </a:prstGeom>
          <a:noFill/>
        </p:spPr>
        <p:txBody>
          <a:bodyPr wrap="none" rtlCol="0">
            <a:spAutoFit/>
          </a:bodyPr>
          <a:lstStyle/>
          <a:p>
            <a:r>
              <a:rPr lang="en-US" sz="1600" dirty="0">
                <a:solidFill>
                  <a:srgbClr val="C00000"/>
                </a:solidFill>
              </a:rPr>
              <a:t>Time span between two events = 63 – 30 = 33 time units </a:t>
            </a:r>
          </a:p>
        </p:txBody>
      </p:sp>
    </p:spTree>
    <p:extLst>
      <p:ext uri="{BB962C8B-B14F-4D97-AF65-F5344CB8AC3E}">
        <p14:creationId xmlns:p14="http://schemas.microsoft.com/office/powerpoint/2010/main" val="121479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right)">
                                      <p:cBhvr>
                                        <p:cTn id="17" dur="500"/>
                                        <p:tgtEl>
                                          <p:spTgt spid="46"/>
                                        </p:tgtEl>
                                      </p:cBhvr>
                                    </p:animEffec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0"/>
                                          </p:stCondLst>
                                        </p:cTn>
                                        <p:tgtEl>
                                          <p:spTgt spid="10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500"/>
                                        <p:tgtEl>
                                          <p:spTgt spid="71"/>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down)">
                                      <p:cBhvr>
                                        <p:cTn id="40" dur="500"/>
                                        <p:tgtEl>
                                          <p:spTgt spid="44"/>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right)">
                                      <p:cBhvr>
                                        <p:cTn id="44" dur="500"/>
                                        <p:tgtEl>
                                          <p:spTgt spid="49"/>
                                        </p:tgtEl>
                                      </p:cBhvr>
                                    </p:animEffect>
                                  </p:childTnLst>
                                </p:cTn>
                              </p:par>
                            </p:childTnLst>
                          </p:cTn>
                        </p:par>
                        <p:par>
                          <p:cTn id="45" fill="hold">
                            <p:stCondLst>
                              <p:cond delay="1500"/>
                            </p:stCondLst>
                            <p:childTnLst>
                              <p:par>
                                <p:cTn id="46" presetID="1"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left)">
                                      <p:cBhvr>
                                        <p:cTn id="58" dur="500"/>
                                        <p:tgtEl>
                                          <p:spTgt spid="72"/>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83" grpId="0"/>
      <p:bldP spid="10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Capture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a:t>
            </a:fld>
            <a:endParaRPr kumimoji="0" lang="en-US" dirty="0"/>
          </a:p>
        </p:txBody>
      </p:sp>
      <p:sp>
        <p:nvSpPr>
          <p:cNvPr id="4" name="Content Placeholder 3"/>
          <p:cNvSpPr>
            <a:spLocks noGrp="1"/>
          </p:cNvSpPr>
          <p:nvPr>
            <p:ph sz="quarter" idx="1"/>
          </p:nvPr>
        </p:nvSpPr>
        <p:spPr>
          <a:xfrm>
            <a:off x="609600" y="1311296"/>
            <a:ext cx="8229600" cy="884294"/>
          </a:xfrm>
        </p:spPr>
        <p:txBody>
          <a:bodyPr>
            <a:normAutofit lnSpcReduction="10000"/>
          </a:bodyPr>
          <a:lstStyle/>
          <a:p>
            <a:r>
              <a:rPr lang="en-US" dirty="0"/>
              <a:t>Record the timestamp of an external event</a:t>
            </a:r>
          </a:p>
          <a:p>
            <a:r>
              <a:rPr lang="en-US" dirty="0"/>
              <a:t>Capture both rising and falling edges</a:t>
            </a:r>
          </a:p>
        </p:txBody>
      </p:sp>
      <p:sp>
        <p:nvSpPr>
          <p:cNvPr id="6" name="TextBox 5">
            <a:extLst>
              <a:ext uri="{FF2B5EF4-FFF2-40B4-BE49-F238E27FC236}">
                <a16:creationId xmlns:a16="http://schemas.microsoft.com/office/drawing/2014/main" id="{288210A0-ACA4-7D4F-B6FF-50DE6DF22006}"/>
              </a:ext>
            </a:extLst>
          </p:cNvPr>
          <p:cNvSpPr txBox="1"/>
          <p:nvPr/>
        </p:nvSpPr>
        <p:spPr>
          <a:xfrm>
            <a:off x="5036063" y="5767666"/>
            <a:ext cx="2745623" cy="369332"/>
          </a:xfrm>
          <a:prstGeom prst="rect">
            <a:avLst/>
          </a:prstGeom>
          <a:noFill/>
        </p:spPr>
        <p:txBody>
          <a:bodyPr wrap="none" rtlCol="0">
            <a:spAutoFit/>
          </a:bodyPr>
          <a:lstStyle/>
          <a:p>
            <a:r>
              <a:rPr lang="en-US" dirty="0"/>
              <a:t>Measuring low or high time</a:t>
            </a:r>
          </a:p>
        </p:txBody>
      </p:sp>
      <p:cxnSp>
        <p:nvCxnSpPr>
          <p:cNvPr id="8" name="Straight Arrow Connector 7">
            <a:extLst>
              <a:ext uri="{FF2B5EF4-FFF2-40B4-BE49-F238E27FC236}">
                <a16:creationId xmlns:a16="http://schemas.microsoft.com/office/drawing/2014/main" id="{BBD80C88-EE9D-954E-9851-86836FCE2D37}"/>
              </a:ext>
            </a:extLst>
          </p:cNvPr>
          <p:cNvCxnSpPr/>
          <p:nvPr/>
        </p:nvCxnSpPr>
        <p:spPr>
          <a:xfrm>
            <a:off x="3352800" y="3164374"/>
            <a:ext cx="5867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329B50E-BA9F-DB41-904C-27400AAD97C2}"/>
              </a:ext>
            </a:extLst>
          </p:cNvPr>
          <p:cNvPicPr>
            <a:picLocks noChangeAspect="1"/>
          </p:cNvPicPr>
          <p:nvPr/>
        </p:nvPicPr>
        <p:blipFill>
          <a:blip r:embed="rId2"/>
          <a:stretch>
            <a:fillRect/>
          </a:stretch>
        </p:blipFill>
        <p:spPr>
          <a:xfrm>
            <a:off x="4153086" y="2450774"/>
            <a:ext cx="533400" cy="533400"/>
          </a:xfrm>
          <a:prstGeom prst="rect">
            <a:avLst/>
          </a:prstGeom>
        </p:spPr>
      </p:pic>
      <p:pic>
        <p:nvPicPr>
          <p:cNvPr id="10" name="Picture 9">
            <a:extLst>
              <a:ext uri="{FF2B5EF4-FFF2-40B4-BE49-F238E27FC236}">
                <a16:creationId xmlns:a16="http://schemas.microsoft.com/office/drawing/2014/main" id="{A61F682C-7FE8-8A43-B0B1-3AF956B19954}"/>
              </a:ext>
            </a:extLst>
          </p:cNvPr>
          <p:cNvPicPr>
            <a:picLocks noChangeAspect="1"/>
          </p:cNvPicPr>
          <p:nvPr/>
        </p:nvPicPr>
        <p:blipFill>
          <a:blip r:embed="rId3"/>
          <a:stretch>
            <a:fillRect/>
          </a:stretch>
        </p:blipFill>
        <p:spPr>
          <a:xfrm>
            <a:off x="7979766" y="2415046"/>
            <a:ext cx="482798" cy="564038"/>
          </a:xfrm>
          <a:prstGeom prst="rect">
            <a:avLst/>
          </a:prstGeom>
        </p:spPr>
      </p:pic>
      <p:grpSp>
        <p:nvGrpSpPr>
          <p:cNvPr id="16" name="Group 15">
            <a:extLst>
              <a:ext uri="{FF2B5EF4-FFF2-40B4-BE49-F238E27FC236}">
                <a16:creationId xmlns:a16="http://schemas.microsoft.com/office/drawing/2014/main" id="{E71BDBA5-EF3F-8648-8F7B-F018996606AD}"/>
              </a:ext>
            </a:extLst>
          </p:cNvPr>
          <p:cNvGrpSpPr/>
          <p:nvPr/>
        </p:nvGrpSpPr>
        <p:grpSpPr>
          <a:xfrm>
            <a:off x="3730938" y="3843093"/>
            <a:ext cx="5237167" cy="653734"/>
            <a:chOff x="1925633" y="3848695"/>
            <a:chExt cx="2514600" cy="914591"/>
          </a:xfrm>
        </p:grpSpPr>
        <p:cxnSp>
          <p:nvCxnSpPr>
            <p:cNvPr id="11" name="Straight Connector 10">
              <a:extLst>
                <a:ext uri="{FF2B5EF4-FFF2-40B4-BE49-F238E27FC236}">
                  <a16:creationId xmlns:a16="http://schemas.microsoft.com/office/drawing/2014/main" id="{503BDFCD-F911-B74A-BCEA-01CD9D081987}"/>
                </a:ext>
              </a:extLst>
            </p:cNvPr>
            <p:cNvCxnSpPr>
              <a:cxnSpLocks/>
            </p:cNvCxnSpPr>
            <p:nvPr/>
          </p:nvCxnSpPr>
          <p:spPr>
            <a:xfrm>
              <a:off x="1925633" y="4763095"/>
              <a:ext cx="26282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5D160D-D398-F546-BE35-B8387992F743}"/>
                </a:ext>
              </a:extLst>
            </p:cNvPr>
            <p:cNvCxnSpPr>
              <a:cxnSpLocks/>
            </p:cNvCxnSpPr>
            <p:nvPr/>
          </p:nvCxnSpPr>
          <p:spPr>
            <a:xfrm>
              <a:off x="2318184" y="3848695"/>
              <a:ext cx="16830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6F205B-B6D5-1B4A-B713-38BAD5C722BE}"/>
                </a:ext>
              </a:extLst>
            </p:cNvPr>
            <p:cNvCxnSpPr>
              <a:cxnSpLocks/>
            </p:cNvCxnSpPr>
            <p:nvPr/>
          </p:nvCxnSpPr>
          <p:spPr>
            <a:xfrm flipV="1">
              <a:off x="2188462" y="3848695"/>
              <a:ext cx="129722" cy="9145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5AFE1B-ACD2-DC4F-A359-900E88BCBB75}"/>
                </a:ext>
              </a:extLst>
            </p:cNvPr>
            <p:cNvCxnSpPr>
              <a:cxnSpLocks/>
            </p:cNvCxnSpPr>
            <p:nvPr/>
          </p:nvCxnSpPr>
          <p:spPr>
            <a:xfrm flipH="1" flipV="1">
              <a:off x="4001189" y="3848695"/>
              <a:ext cx="152050" cy="91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B05B2B-1E0C-2A48-923D-B053AA248383}"/>
                </a:ext>
              </a:extLst>
            </p:cNvPr>
            <p:cNvCxnSpPr>
              <a:cxnSpLocks/>
            </p:cNvCxnSpPr>
            <p:nvPr/>
          </p:nvCxnSpPr>
          <p:spPr>
            <a:xfrm>
              <a:off x="4153239" y="4763095"/>
              <a:ext cx="2869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D68FD7FE-717E-EB47-8D77-5D09A5ED8ABD}"/>
              </a:ext>
            </a:extLst>
          </p:cNvPr>
          <p:cNvCxnSpPr>
            <a:cxnSpLocks/>
          </p:cNvCxnSpPr>
          <p:nvPr/>
        </p:nvCxnSpPr>
        <p:spPr>
          <a:xfrm>
            <a:off x="4419600" y="3086280"/>
            <a:ext cx="0" cy="279655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4632598-5852-8E4F-9F8E-AA5D2E803382}"/>
              </a:ext>
            </a:extLst>
          </p:cNvPr>
          <p:cNvGrpSpPr/>
          <p:nvPr/>
        </p:nvGrpSpPr>
        <p:grpSpPr>
          <a:xfrm flipV="1">
            <a:off x="3730938" y="4879795"/>
            <a:ext cx="5237167" cy="612546"/>
            <a:chOff x="1925633" y="3848695"/>
            <a:chExt cx="2514600" cy="914591"/>
          </a:xfrm>
        </p:grpSpPr>
        <p:cxnSp>
          <p:nvCxnSpPr>
            <p:cNvPr id="30" name="Straight Connector 29">
              <a:extLst>
                <a:ext uri="{FF2B5EF4-FFF2-40B4-BE49-F238E27FC236}">
                  <a16:creationId xmlns:a16="http://schemas.microsoft.com/office/drawing/2014/main" id="{7E96218F-B4CF-0B40-8D5F-8B72CE65D49D}"/>
                </a:ext>
              </a:extLst>
            </p:cNvPr>
            <p:cNvCxnSpPr>
              <a:cxnSpLocks/>
            </p:cNvCxnSpPr>
            <p:nvPr/>
          </p:nvCxnSpPr>
          <p:spPr>
            <a:xfrm>
              <a:off x="1925633" y="4763095"/>
              <a:ext cx="262829"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FD2B54-E02B-5145-8A24-1D986C2BD066}"/>
                </a:ext>
              </a:extLst>
            </p:cNvPr>
            <p:cNvCxnSpPr>
              <a:cxnSpLocks/>
            </p:cNvCxnSpPr>
            <p:nvPr/>
          </p:nvCxnSpPr>
          <p:spPr>
            <a:xfrm>
              <a:off x="2318184" y="3848695"/>
              <a:ext cx="16830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D49FC2C-25C6-D843-9AC6-4BCC663EE089}"/>
                </a:ext>
              </a:extLst>
            </p:cNvPr>
            <p:cNvCxnSpPr>
              <a:cxnSpLocks/>
            </p:cNvCxnSpPr>
            <p:nvPr/>
          </p:nvCxnSpPr>
          <p:spPr>
            <a:xfrm flipV="1">
              <a:off x="2188462" y="3848695"/>
              <a:ext cx="129722" cy="91459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4A753A-175A-C94C-A1EF-CC12350B3748}"/>
                </a:ext>
              </a:extLst>
            </p:cNvPr>
            <p:cNvCxnSpPr>
              <a:cxnSpLocks/>
            </p:cNvCxnSpPr>
            <p:nvPr/>
          </p:nvCxnSpPr>
          <p:spPr>
            <a:xfrm flipH="1" flipV="1">
              <a:off x="4001189" y="3848695"/>
              <a:ext cx="152050" cy="9144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3BF125-9BDE-2A4B-8BEC-09722AF5F4A7}"/>
                </a:ext>
              </a:extLst>
            </p:cNvPr>
            <p:cNvCxnSpPr>
              <a:cxnSpLocks/>
            </p:cNvCxnSpPr>
            <p:nvPr/>
          </p:nvCxnSpPr>
          <p:spPr>
            <a:xfrm>
              <a:off x="4153239" y="4763095"/>
              <a:ext cx="286994"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75A1427E-4AB4-C746-A3F8-4CA478B6531D}"/>
              </a:ext>
            </a:extLst>
          </p:cNvPr>
          <p:cNvCxnSpPr>
            <a:cxnSpLocks/>
          </p:cNvCxnSpPr>
          <p:nvPr/>
        </p:nvCxnSpPr>
        <p:spPr>
          <a:xfrm>
            <a:off x="8229600" y="3053259"/>
            <a:ext cx="0" cy="279655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2BC847-B156-B64C-9221-E14B234A0CC4}"/>
              </a:ext>
            </a:extLst>
          </p:cNvPr>
          <p:cNvSpPr txBox="1"/>
          <p:nvPr/>
        </p:nvSpPr>
        <p:spPr>
          <a:xfrm>
            <a:off x="2098526" y="3913703"/>
            <a:ext cx="1721946" cy="369332"/>
          </a:xfrm>
          <a:prstGeom prst="rect">
            <a:avLst/>
          </a:prstGeom>
          <a:noFill/>
        </p:spPr>
        <p:txBody>
          <a:bodyPr wrap="none" rtlCol="0">
            <a:spAutoFit/>
          </a:bodyPr>
          <a:lstStyle/>
          <a:p>
            <a:r>
              <a:rPr lang="en-US" dirty="0">
                <a:solidFill>
                  <a:srgbClr val="FF0000"/>
                </a:solidFill>
              </a:rPr>
              <a:t>External Signal </a:t>
            </a:r>
            <a:r>
              <a:rPr lang="en-US" dirty="0">
                <a:solidFill>
                  <a:srgbClr val="FF0000"/>
                </a:solidFill>
                <a:latin typeface="Consolas" panose="020B0609020204030204" pitchFamily="49" charset="0"/>
                <a:cs typeface="Consolas" panose="020B0609020204030204" pitchFamily="49" charset="0"/>
              </a:rPr>
              <a:t>1</a:t>
            </a:r>
          </a:p>
        </p:txBody>
      </p:sp>
      <p:sp>
        <p:nvSpPr>
          <p:cNvPr id="38" name="TextBox 37">
            <a:extLst>
              <a:ext uri="{FF2B5EF4-FFF2-40B4-BE49-F238E27FC236}">
                <a16:creationId xmlns:a16="http://schemas.microsoft.com/office/drawing/2014/main" id="{BDD8CBCF-5078-B54F-AF1C-6878B23B8EC5}"/>
              </a:ext>
            </a:extLst>
          </p:cNvPr>
          <p:cNvSpPr txBox="1"/>
          <p:nvPr/>
        </p:nvSpPr>
        <p:spPr>
          <a:xfrm>
            <a:off x="2081696" y="5123009"/>
            <a:ext cx="1733167" cy="369332"/>
          </a:xfrm>
          <a:prstGeom prst="rect">
            <a:avLst/>
          </a:prstGeom>
          <a:noFill/>
        </p:spPr>
        <p:txBody>
          <a:bodyPr wrap="none" rtlCol="0">
            <a:spAutoFit/>
          </a:bodyPr>
          <a:lstStyle/>
          <a:p>
            <a:r>
              <a:rPr lang="en-US" dirty="0">
                <a:solidFill>
                  <a:srgbClr val="0000FF"/>
                </a:solidFill>
              </a:rPr>
              <a:t>External Signal </a:t>
            </a:r>
            <a:r>
              <a:rPr lang="en-US" dirty="0">
                <a:solidFill>
                  <a:srgbClr val="0000FF"/>
                </a:solidFill>
                <a:latin typeface="Consolas" panose="020B0609020204030204" pitchFamily="49" charset="0"/>
                <a:cs typeface="Consolas" panose="020B0609020204030204" pitchFamily="49" charset="0"/>
              </a:rPr>
              <a:t>2</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4F626F-9C14-6B4E-8089-64818C05793E}"/>
                  </a:ext>
                </a:extLst>
              </p:cNvPr>
              <p:cNvSpPr txBox="1"/>
              <p:nvPr/>
            </p:nvSpPr>
            <p:spPr>
              <a:xfrm>
                <a:off x="4473039" y="3183652"/>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C64F626F-9C14-6B4E-8089-64818C05793E}"/>
                  </a:ext>
                </a:extLst>
              </p:cNvPr>
              <p:cNvSpPr txBox="1">
                <a:spLocks noRot="1" noChangeAspect="1" noMove="1" noResize="1" noEditPoints="1" noAdjustHandles="1" noChangeArrowheads="1" noChangeShapeType="1" noTextEdit="1"/>
              </p:cNvSpPr>
              <p:nvPr/>
            </p:nvSpPr>
            <p:spPr>
              <a:xfrm>
                <a:off x="4473039" y="3183652"/>
                <a:ext cx="279179" cy="276999"/>
              </a:xfrm>
              <a:prstGeom prst="rect">
                <a:avLst/>
              </a:prstGeom>
              <a:blipFill>
                <a:blip r:embed="rId4"/>
                <a:stretch>
                  <a:fillRect l="-17391" b="-1304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38A74EAB-2E2E-8B41-8292-A95EA38236A4}"/>
              </a:ext>
            </a:extLst>
          </p:cNvPr>
          <p:cNvSpPr txBox="1"/>
          <p:nvPr/>
        </p:nvSpPr>
        <p:spPr>
          <a:xfrm>
            <a:off x="9266750" y="2957649"/>
            <a:ext cx="601447" cy="369332"/>
          </a:xfrm>
          <a:prstGeom prst="rect">
            <a:avLst/>
          </a:prstGeom>
          <a:noFill/>
        </p:spPr>
        <p:txBody>
          <a:bodyPr wrap="none" rtlCol="0">
            <a:spAutoFit/>
          </a:bodyPr>
          <a:lstStyle/>
          <a:p>
            <a:r>
              <a:rPr lang="en-US" dirty="0"/>
              <a:t>time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05CC549-1DB7-B446-921C-E67962058CCA}"/>
                  </a:ext>
                </a:extLst>
              </p:cNvPr>
              <p:cNvSpPr txBox="1"/>
              <p:nvPr/>
            </p:nvSpPr>
            <p:spPr>
              <a:xfrm>
                <a:off x="8312645" y="3176682"/>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p:txBody>
          </p:sp>
        </mc:Choice>
        <mc:Fallback xmlns="">
          <p:sp>
            <p:nvSpPr>
              <p:cNvPr id="41" name="TextBox 40">
                <a:extLst>
                  <a:ext uri="{FF2B5EF4-FFF2-40B4-BE49-F238E27FC236}">
                    <a16:creationId xmlns:a16="http://schemas.microsoft.com/office/drawing/2014/main" id="{405CC549-1DB7-B446-921C-E67962058CCA}"/>
                  </a:ext>
                </a:extLst>
              </p:cNvPr>
              <p:cNvSpPr txBox="1">
                <a:spLocks noRot="1" noChangeAspect="1" noMove="1" noResize="1" noEditPoints="1" noAdjustHandles="1" noChangeArrowheads="1" noChangeShapeType="1" noTextEdit="1"/>
              </p:cNvSpPr>
              <p:nvPr/>
            </p:nvSpPr>
            <p:spPr>
              <a:xfrm>
                <a:off x="8312645" y="3176682"/>
                <a:ext cx="284501" cy="276999"/>
              </a:xfrm>
              <a:prstGeom prst="rect">
                <a:avLst/>
              </a:prstGeom>
              <a:blipFill>
                <a:blip r:embed="rId5"/>
                <a:stretch>
                  <a:fillRect l="-17391"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0F9547-FF69-DF42-A916-2AFDED672C44}"/>
                  </a:ext>
                </a:extLst>
              </p:cNvPr>
              <p:cNvSpPr txBox="1"/>
              <p:nvPr/>
            </p:nvSpPr>
            <p:spPr>
              <a:xfrm>
                <a:off x="5206412" y="2809282"/>
                <a:ext cx="22190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𝑇𝑖𝑚𝑒</m:t>
                          </m:r>
                          <m:r>
                            <a:rPr lang="en-US" i="1">
                              <a:latin typeface="Cambria Math" panose="02040503050406030204" pitchFamily="18" charset="0"/>
                            </a:rPr>
                            <m:t> </m:t>
                          </m:r>
                          <m:r>
                            <a:rPr lang="en-US" i="1">
                              <a:latin typeface="Cambria Math" panose="02040503050406030204" pitchFamily="18" charset="0"/>
                            </a:rPr>
                            <m:t>𝑆𝑝𝑎𝑛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𝑇</m:t>
                          </m:r>
                        </m:e>
                        <m:sub>
                          <m:r>
                            <a:rPr lang="en-US" i="1">
                              <a:latin typeface="Cambria Math" panose="02040503050406030204" pitchFamily="18" charset="0"/>
                            </a:rPr>
                            <m:t>1</m:t>
                          </m:r>
                        </m:sub>
                      </m:sSub>
                    </m:oMath>
                  </m:oMathPara>
                </a14:m>
                <a:endParaRPr lang="en-US" dirty="0"/>
              </a:p>
            </p:txBody>
          </p:sp>
        </mc:Choice>
        <mc:Fallback xmlns="">
          <p:sp>
            <p:nvSpPr>
              <p:cNvPr id="43" name="TextBox 42">
                <a:extLst>
                  <a:ext uri="{FF2B5EF4-FFF2-40B4-BE49-F238E27FC236}">
                    <a16:creationId xmlns:a16="http://schemas.microsoft.com/office/drawing/2014/main" id="{2E0F9547-FF69-DF42-A916-2AFDED672C44}"/>
                  </a:ext>
                </a:extLst>
              </p:cNvPr>
              <p:cNvSpPr txBox="1">
                <a:spLocks noRot="1" noChangeAspect="1" noMove="1" noResize="1" noEditPoints="1" noAdjustHandles="1" noChangeArrowheads="1" noChangeShapeType="1" noTextEdit="1"/>
              </p:cNvSpPr>
              <p:nvPr/>
            </p:nvSpPr>
            <p:spPr>
              <a:xfrm>
                <a:off x="5206412" y="2809282"/>
                <a:ext cx="2219005" cy="276999"/>
              </a:xfrm>
              <a:prstGeom prst="rect">
                <a:avLst/>
              </a:prstGeom>
              <a:blipFill>
                <a:blip r:embed="rId6"/>
                <a:stretch>
                  <a:fillRect l="-568" t="-9091" b="-40909"/>
                </a:stretch>
              </a:blipFill>
            </p:spPr>
            <p:txBody>
              <a:bodyPr/>
              <a:lstStyle/>
              <a:p>
                <a:r>
                  <a:rPr lang="en-US">
                    <a:noFill/>
                  </a:rPr>
                  <a:t> </a:t>
                </a:r>
              </a:p>
            </p:txBody>
          </p:sp>
        </mc:Fallback>
      </mc:AlternateContent>
    </p:spTree>
    <p:extLst>
      <p:ext uri="{BB962C8B-B14F-4D97-AF65-F5344CB8AC3E}">
        <p14:creationId xmlns:p14="http://schemas.microsoft.com/office/powerpoint/2010/main" val="2595684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Capture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a:t>
            </a:fld>
            <a:endParaRPr kumimoji="0" lang="en-US" dirty="0"/>
          </a:p>
        </p:txBody>
      </p:sp>
      <p:sp>
        <p:nvSpPr>
          <p:cNvPr id="4" name="Content Placeholder 3"/>
          <p:cNvSpPr>
            <a:spLocks noGrp="1"/>
          </p:cNvSpPr>
          <p:nvPr>
            <p:ph sz="quarter" idx="1"/>
          </p:nvPr>
        </p:nvSpPr>
        <p:spPr>
          <a:xfrm>
            <a:off x="609600" y="1261768"/>
            <a:ext cx="8229600" cy="884294"/>
          </a:xfrm>
        </p:spPr>
        <p:txBody>
          <a:bodyPr>
            <a:normAutofit/>
          </a:bodyPr>
          <a:lstStyle/>
          <a:p>
            <a:r>
              <a:rPr lang="en-US" dirty="0"/>
              <a:t>Capture only rising edges or only falling edges</a:t>
            </a:r>
          </a:p>
        </p:txBody>
      </p:sp>
      <p:sp>
        <p:nvSpPr>
          <p:cNvPr id="6" name="TextBox 5">
            <a:extLst>
              <a:ext uri="{FF2B5EF4-FFF2-40B4-BE49-F238E27FC236}">
                <a16:creationId xmlns:a16="http://schemas.microsoft.com/office/drawing/2014/main" id="{288210A0-ACA4-7D4F-B6FF-50DE6DF22006}"/>
              </a:ext>
            </a:extLst>
          </p:cNvPr>
          <p:cNvSpPr txBox="1"/>
          <p:nvPr/>
        </p:nvSpPr>
        <p:spPr>
          <a:xfrm>
            <a:off x="5394896" y="5795203"/>
            <a:ext cx="2175596" cy="369332"/>
          </a:xfrm>
          <a:prstGeom prst="rect">
            <a:avLst/>
          </a:prstGeom>
          <a:noFill/>
        </p:spPr>
        <p:txBody>
          <a:bodyPr wrap="none" rtlCol="0">
            <a:spAutoFit/>
          </a:bodyPr>
          <a:lstStyle/>
          <a:p>
            <a:r>
              <a:rPr lang="en-US" dirty="0"/>
              <a:t>Measuring the period</a:t>
            </a:r>
          </a:p>
        </p:txBody>
      </p:sp>
      <p:cxnSp>
        <p:nvCxnSpPr>
          <p:cNvPr id="8" name="Straight Arrow Connector 7">
            <a:extLst>
              <a:ext uri="{FF2B5EF4-FFF2-40B4-BE49-F238E27FC236}">
                <a16:creationId xmlns:a16="http://schemas.microsoft.com/office/drawing/2014/main" id="{BBD80C88-EE9D-954E-9851-86836FCE2D37}"/>
              </a:ext>
            </a:extLst>
          </p:cNvPr>
          <p:cNvCxnSpPr/>
          <p:nvPr/>
        </p:nvCxnSpPr>
        <p:spPr>
          <a:xfrm>
            <a:off x="3352800" y="3164374"/>
            <a:ext cx="5867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329B50E-BA9F-DB41-904C-27400AAD97C2}"/>
              </a:ext>
            </a:extLst>
          </p:cNvPr>
          <p:cNvPicPr>
            <a:picLocks noChangeAspect="1"/>
          </p:cNvPicPr>
          <p:nvPr/>
        </p:nvPicPr>
        <p:blipFill>
          <a:blip r:embed="rId2"/>
          <a:stretch>
            <a:fillRect/>
          </a:stretch>
        </p:blipFill>
        <p:spPr>
          <a:xfrm>
            <a:off x="4153086" y="2450774"/>
            <a:ext cx="533400" cy="533400"/>
          </a:xfrm>
          <a:prstGeom prst="rect">
            <a:avLst/>
          </a:prstGeom>
        </p:spPr>
      </p:pic>
      <p:pic>
        <p:nvPicPr>
          <p:cNvPr id="10" name="Picture 9">
            <a:extLst>
              <a:ext uri="{FF2B5EF4-FFF2-40B4-BE49-F238E27FC236}">
                <a16:creationId xmlns:a16="http://schemas.microsoft.com/office/drawing/2014/main" id="{A61F682C-7FE8-8A43-B0B1-3AF956B19954}"/>
              </a:ext>
            </a:extLst>
          </p:cNvPr>
          <p:cNvPicPr>
            <a:picLocks noChangeAspect="1"/>
          </p:cNvPicPr>
          <p:nvPr/>
        </p:nvPicPr>
        <p:blipFill>
          <a:blip r:embed="rId3"/>
          <a:stretch>
            <a:fillRect/>
          </a:stretch>
        </p:blipFill>
        <p:spPr>
          <a:xfrm>
            <a:off x="7979766" y="2415046"/>
            <a:ext cx="482798" cy="564038"/>
          </a:xfrm>
          <a:prstGeom prst="rect">
            <a:avLst/>
          </a:prstGeom>
        </p:spPr>
      </p:pic>
      <p:cxnSp>
        <p:nvCxnSpPr>
          <p:cNvPr id="27" name="Straight Connector 26">
            <a:extLst>
              <a:ext uri="{FF2B5EF4-FFF2-40B4-BE49-F238E27FC236}">
                <a16:creationId xmlns:a16="http://schemas.microsoft.com/office/drawing/2014/main" id="{D68FD7FE-717E-EB47-8D77-5D09A5ED8ABD}"/>
              </a:ext>
            </a:extLst>
          </p:cNvPr>
          <p:cNvCxnSpPr>
            <a:cxnSpLocks/>
          </p:cNvCxnSpPr>
          <p:nvPr/>
        </p:nvCxnSpPr>
        <p:spPr>
          <a:xfrm>
            <a:off x="4419600" y="3086280"/>
            <a:ext cx="0" cy="279655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A1427E-4AB4-C746-A3F8-4CA478B6531D}"/>
              </a:ext>
            </a:extLst>
          </p:cNvPr>
          <p:cNvCxnSpPr>
            <a:cxnSpLocks/>
          </p:cNvCxnSpPr>
          <p:nvPr/>
        </p:nvCxnSpPr>
        <p:spPr>
          <a:xfrm>
            <a:off x="8229600" y="3086280"/>
            <a:ext cx="0" cy="279655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2BC847-B156-B64C-9221-E14B234A0CC4}"/>
              </a:ext>
            </a:extLst>
          </p:cNvPr>
          <p:cNvSpPr txBox="1"/>
          <p:nvPr/>
        </p:nvSpPr>
        <p:spPr>
          <a:xfrm>
            <a:off x="2098526" y="3913703"/>
            <a:ext cx="1721946" cy="369332"/>
          </a:xfrm>
          <a:prstGeom prst="rect">
            <a:avLst/>
          </a:prstGeom>
          <a:noFill/>
        </p:spPr>
        <p:txBody>
          <a:bodyPr wrap="none" rtlCol="0">
            <a:spAutoFit/>
          </a:bodyPr>
          <a:lstStyle/>
          <a:p>
            <a:r>
              <a:rPr lang="en-US" dirty="0">
                <a:solidFill>
                  <a:srgbClr val="FF0000"/>
                </a:solidFill>
              </a:rPr>
              <a:t>External Signal </a:t>
            </a:r>
            <a:r>
              <a:rPr lang="en-US" dirty="0">
                <a:solidFill>
                  <a:srgbClr val="FF0000"/>
                </a:solidFill>
                <a:latin typeface="Consolas" panose="020B0609020204030204" pitchFamily="49" charset="0"/>
                <a:cs typeface="Consolas" panose="020B0609020204030204" pitchFamily="49" charset="0"/>
              </a:rPr>
              <a:t>1</a:t>
            </a:r>
          </a:p>
        </p:txBody>
      </p:sp>
      <p:sp>
        <p:nvSpPr>
          <p:cNvPr id="38" name="TextBox 37">
            <a:extLst>
              <a:ext uri="{FF2B5EF4-FFF2-40B4-BE49-F238E27FC236}">
                <a16:creationId xmlns:a16="http://schemas.microsoft.com/office/drawing/2014/main" id="{BDD8CBCF-5078-B54F-AF1C-6878B23B8EC5}"/>
              </a:ext>
            </a:extLst>
          </p:cNvPr>
          <p:cNvSpPr txBox="1"/>
          <p:nvPr/>
        </p:nvSpPr>
        <p:spPr>
          <a:xfrm>
            <a:off x="2081696" y="5123009"/>
            <a:ext cx="1733167" cy="369332"/>
          </a:xfrm>
          <a:prstGeom prst="rect">
            <a:avLst/>
          </a:prstGeom>
          <a:noFill/>
        </p:spPr>
        <p:txBody>
          <a:bodyPr wrap="none" rtlCol="0">
            <a:spAutoFit/>
          </a:bodyPr>
          <a:lstStyle/>
          <a:p>
            <a:r>
              <a:rPr lang="en-US" dirty="0">
                <a:solidFill>
                  <a:srgbClr val="0000FF"/>
                </a:solidFill>
              </a:rPr>
              <a:t>External Signal </a:t>
            </a:r>
            <a:r>
              <a:rPr lang="en-US" dirty="0">
                <a:solidFill>
                  <a:srgbClr val="0000FF"/>
                </a:solidFill>
                <a:latin typeface="Consolas" panose="020B0609020204030204" pitchFamily="49" charset="0"/>
                <a:cs typeface="Consolas" panose="020B0609020204030204" pitchFamily="49" charset="0"/>
              </a:rPr>
              <a:t>2</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4F626F-9C14-6B4E-8089-64818C05793E}"/>
                  </a:ext>
                </a:extLst>
              </p:cNvPr>
              <p:cNvSpPr txBox="1"/>
              <p:nvPr/>
            </p:nvSpPr>
            <p:spPr>
              <a:xfrm>
                <a:off x="4473039" y="3183652"/>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C64F626F-9C14-6B4E-8089-64818C05793E}"/>
                  </a:ext>
                </a:extLst>
              </p:cNvPr>
              <p:cNvSpPr txBox="1">
                <a:spLocks noRot="1" noChangeAspect="1" noMove="1" noResize="1" noEditPoints="1" noAdjustHandles="1" noChangeArrowheads="1" noChangeShapeType="1" noTextEdit="1"/>
              </p:cNvSpPr>
              <p:nvPr/>
            </p:nvSpPr>
            <p:spPr>
              <a:xfrm>
                <a:off x="4473039" y="3183652"/>
                <a:ext cx="279179" cy="276999"/>
              </a:xfrm>
              <a:prstGeom prst="rect">
                <a:avLst/>
              </a:prstGeom>
              <a:blipFill>
                <a:blip r:embed="rId4"/>
                <a:stretch>
                  <a:fillRect l="-17391" b="-1304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38A74EAB-2E2E-8B41-8292-A95EA38236A4}"/>
              </a:ext>
            </a:extLst>
          </p:cNvPr>
          <p:cNvSpPr txBox="1"/>
          <p:nvPr/>
        </p:nvSpPr>
        <p:spPr>
          <a:xfrm>
            <a:off x="9266750" y="2957649"/>
            <a:ext cx="601447" cy="369332"/>
          </a:xfrm>
          <a:prstGeom prst="rect">
            <a:avLst/>
          </a:prstGeom>
          <a:noFill/>
        </p:spPr>
        <p:txBody>
          <a:bodyPr wrap="none" rtlCol="0">
            <a:spAutoFit/>
          </a:bodyPr>
          <a:lstStyle/>
          <a:p>
            <a:r>
              <a:rPr lang="en-US" dirty="0"/>
              <a:t>time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05CC549-1DB7-B446-921C-E67962058CCA}"/>
                  </a:ext>
                </a:extLst>
              </p:cNvPr>
              <p:cNvSpPr txBox="1"/>
              <p:nvPr/>
            </p:nvSpPr>
            <p:spPr>
              <a:xfrm>
                <a:off x="8312645" y="3176682"/>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m:oMathPara>
                </a14:m>
                <a:endParaRPr lang="en-US" dirty="0"/>
              </a:p>
            </p:txBody>
          </p:sp>
        </mc:Choice>
        <mc:Fallback xmlns="">
          <p:sp>
            <p:nvSpPr>
              <p:cNvPr id="41" name="TextBox 40">
                <a:extLst>
                  <a:ext uri="{FF2B5EF4-FFF2-40B4-BE49-F238E27FC236}">
                    <a16:creationId xmlns:a16="http://schemas.microsoft.com/office/drawing/2014/main" id="{405CC549-1DB7-B446-921C-E67962058CCA}"/>
                  </a:ext>
                </a:extLst>
              </p:cNvPr>
              <p:cNvSpPr txBox="1">
                <a:spLocks noRot="1" noChangeAspect="1" noMove="1" noResize="1" noEditPoints="1" noAdjustHandles="1" noChangeArrowheads="1" noChangeShapeType="1" noTextEdit="1"/>
              </p:cNvSpPr>
              <p:nvPr/>
            </p:nvSpPr>
            <p:spPr>
              <a:xfrm>
                <a:off x="8312645" y="3176682"/>
                <a:ext cx="284501" cy="276999"/>
              </a:xfrm>
              <a:prstGeom prst="rect">
                <a:avLst/>
              </a:prstGeom>
              <a:blipFill>
                <a:blip r:embed="rId5"/>
                <a:stretch>
                  <a:fillRect l="-17391"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0F9547-FF69-DF42-A916-2AFDED672C44}"/>
                  </a:ext>
                </a:extLst>
              </p:cNvPr>
              <p:cNvSpPr txBox="1"/>
              <p:nvPr/>
            </p:nvSpPr>
            <p:spPr>
              <a:xfrm>
                <a:off x="5206412" y="2809282"/>
                <a:ext cx="22190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𝑇𝑖𝑚𝑒</m:t>
                          </m:r>
                          <m:r>
                            <a:rPr lang="en-US" i="1">
                              <a:latin typeface="Cambria Math" panose="02040503050406030204" pitchFamily="18" charset="0"/>
                            </a:rPr>
                            <m:t> </m:t>
                          </m:r>
                          <m:r>
                            <a:rPr lang="en-US" i="1">
                              <a:latin typeface="Cambria Math" panose="02040503050406030204" pitchFamily="18" charset="0"/>
                            </a:rPr>
                            <m:t>𝑆𝑝𝑎𝑛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𝑇</m:t>
                          </m:r>
                        </m:e>
                        <m:sub>
                          <m:r>
                            <a:rPr lang="en-US" i="1">
                              <a:latin typeface="Cambria Math" panose="02040503050406030204" pitchFamily="18" charset="0"/>
                            </a:rPr>
                            <m:t>1</m:t>
                          </m:r>
                        </m:sub>
                      </m:sSub>
                    </m:oMath>
                  </m:oMathPara>
                </a14:m>
                <a:endParaRPr lang="en-US" dirty="0"/>
              </a:p>
            </p:txBody>
          </p:sp>
        </mc:Choice>
        <mc:Fallback xmlns="">
          <p:sp>
            <p:nvSpPr>
              <p:cNvPr id="43" name="TextBox 42">
                <a:extLst>
                  <a:ext uri="{FF2B5EF4-FFF2-40B4-BE49-F238E27FC236}">
                    <a16:creationId xmlns:a16="http://schemas.microsoft.com/office/drawing/2014/main" id="{2E0F9547-FF69-DF42-A916-2AFDED672C44}"/>
                  </a:ext>
                </a:extLst>
              </p:cNvPr>
              <p:cNvSpPr txBox="1">
                <a:spLocks noRot="1" noChangeAspect="1" noMove="1" noResize="1" noEditPoints="1" noAdjustHandles="1" noChangeArrowheads="1" noChangeShapeType="1" noTextEdit="1"/>
              </p:cNvSpPr>
              <p:nvPr/>
            </p:nvSpPr>
            <p:spPr>
              <a:xfrm>
                <a:off x="5206412" y="2809282"/>
                <a:ext cx="2219005" cy="276999"/>
              </a:xfrm>
              <a:prstGeom prst="rect">
                <a:avLst/>
              </a:prstGeom>
              <a:blipFill>
                <a:blip r:embed="rId6"/>
                <a:stretch>
                  <a:fillRect l="-568" t="-9091" b="-40909"/>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4DAF042D-55A0-1E4C-9850-79BD73EED9A9}"/>
              </a:ext>
            </a:extLst>
          </p:cNvPr>
          <p:cNvGrpSpPr/>
          <p:nvPr/>
        </p:nvGrpSpPr>
        <p:grpSpPr>
          <a:xfrm>
            <a:off x="3730937" y="3843093"/>
            <a:ext cx="5186838" cy="661696"/>
            <a:chOff x="2206937" y="3843093"/>
            <a:chExt cx="5186838" cy="661696"/>
          </a:xfrm>
        </p:grpSpPr>
        <p:cxnSp>
          <p:nvCxnSpPr>
            <p:cNvPr id="11" name="Straight Connector 10">
              <a:extLst>
                <a:ext uri="{FF2B5EF4-FFF2-40B4-BE49-F238E27FC236}">
                  <a16:creationId xmlns:a16="http://schemas.microsoft.com/office/drawing/2014/main" id="{503BDFCD-F911-B74A-BCEA-01CD9D081987}"/>
                </a:ext>
              </a:extLst>
            </p:cNvPr>
            <p:cNvCxnSpPr>
              <a:cxnSpLocks/>
            </p:cNvCxnSpPr>
            <p:nvPr/>
          </p:nvCxnSpPr>
          <p:spPr>
            <a:xfrm>
              <a:off x="2206937" y="4496690"/>
              <a:ext cx="5473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5D160D-D398-F546-BE35-B8387992F743}"/>
                </a:ext>
              </a:extLst>
            </p:cNvPr>
            <p:cNvCxnSpPr>
              <a:cxnSpLocks/>
            </p:cNvCxnSpPr>
            <p:nvPr/>
          </p:nvCxnSpPr>
          <p:spPr>
            <a:xfrm>
              <a:off x="3024504" y="3843093"/>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6F205B-B6D5-1B4A-B713-38BAD5C722BE}"/>
                </a:ext>
              </a:extLst>
            </p:cNvPr>
            <p:cNvCxnSpPr>
              <a:cxnSpLocks/>
            </p:cNvCxnSpPr>
            <p:nvPr/>
          </p:nvCxnSpPr>
          <p:spPr>
            <a:xfrm flipV="1">
              <a:off x="2754332" y="3843093"/>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5AFE1B-ACD2-DC4F-A359-900E88BCBB75}"/>
                </a:ext>
              </a:extLst>
            </p:cNvPr>
            <p:cNvCxnSpPr>
              <a:cxnSpLocks/>
            </p:cNvCxnSpPr>
            <p:nvPr/>
          </p:nvCxnSpPr>
          <p:spPr>
            <a:xfrm flipH="1" flipV="1">
              <a:off x="4642263" y="3851043"/>
              <a:ext cx="316675" cy="6535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5FC2F1-00B7-9245-BE9B-D6350A1D7760}"/>
                </a:ext>
              </a:extLst>
            </p:cNvPr>
            <p:cNvCxnSpPr>
              <a:cxnSpLocks/>
            </p:cNvCxnSpPr>
            <p:nvPr/>
          </p:nvCxnSpPr>
          <p:spPr>
            <a:xfrm flipV="1">
              <a:off x="6576208" y="3851055"/>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254A81-0676-5641-8C1E-FE106D791F88}"/>
                </a:ext>
              </a:extLst>
            </p:cNvPr>
            <p:cNvCxnSpPr>
              <a:cxnSpLocks/>
            </p:cNvCxnSpPr>
            <p:nvPr/>
          </p:nvCxnSpPr>
          <p:spPr>
            <a:xfrm>
              <a:off x="6846380" y="3851043"/>
              <a:ext cx="5473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DA071F-B95A-4340-AC39-70F96E233D81}"/>
                </a:ext>
              </a:extLst>
            </p:cNvPr>
            <p:cNvCxnSpPr>
              <a:cxnSpLocks/>
            </p:cNvCxnSpPr>
            <p:nvPr/>
          </p:nvCxnSpPr>
          <p:spPr>
            <a:xfrm>
              <a:off x="4946572" y="4492715"/>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25C7AF7-FDFA-7C4C-92BF-8A17900DD931}"/>
              </a:ext>
            </a:extLst>
          </p:cNvPr>
          <p:cNvGrpSpPr/>
          <p:nvPr/>
        </p:nvGrpSpPr>
        <p:grpSpPr>
          <a:xfrm flipV="1">
            <a:off x="3731181" y="4915307"/>
            <a:ext cx="5186838" cy="661696"/>
            <a:chOff x="2206937" y="3843093"/>
            <a:chExt cx="5186838" cy="661696"/>
          </a:xfrm>
        </p:grpSpPr>
        <p:cxnSp>
          <p:nvCxnSpPr>
            <p:cNvPr id="49" name="Straight Connector 48">
              <a:extLst>
                <a:ext uri="{FF2B5EF4-FFF2-40B4-BE49-F238E27FC236}">
                  <a16:creationId xmlns:a16="http://schemas.microsoft.com/office/drawing/2014/main" id="{514899ED-9E0B-7E4E-8040-F9A3EE5E7227}"/>
                </a:ext>
              </a:extLst>
            </p:cNvPr>
            <p:cNvCxnSpPr>
              <a:cxnSpLocks/>
            </p:cNvCxnSpPr>
            <p:nvPr/>
          </p:nvCxnSpPr>
          <p:spPr>
            <a:xfrm>
              <a:off x="2206937" y="4496690"/>
              <a:ext cx="54739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67896F3-BF2B-F34F-B621-2DFA71B9665B}"/>
                </a:ext>
              </a:extLst>
            </p:cNvPr>
            <p:cNvCxnSpPr>
              <a:cxnSpLocks/>
            </p:cNvCxnSpPr>
            <p:nvPr/>
          </p:nvCxnSpPr>
          <p:spPr>
            <a:xfrm>
              <a:off x="3024504" y="3843093"/>
              <a:ext cx="1617759" cy="79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86B9EBC-779F-5040-8BAF-851FE65BD370}"/>
                </a:ext>
              </a:extLst>
            </p:cNvPr>
            <p:cNvCxnSpPr>
              <a:cxnSpLocks/>
            </p:cNvCxnSpPr>
            <p:nvPr/>
          </p:nvCxnSpPr>
          <p:spPr>
            <a:xfrm flipV="1">
              <a:off x="2754332" y="3843093"/>
              <a:ext cx="270173" cy="6537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9F89129-AC30-A94E-A2F2-D90A7CBC0C61}"/>
                </a:ext>
              </a:extLst>
            </p:cNvPr>
            <p:cNvCxnSpPr>
              <a:cxnSpLocks/>
            </p:cNvCxnSpPr>
            <p:nvPr/>
          </p:nvCxnSpPr>
          <p:spPr>
            <a:xfrm flipH="1" flipV="1">
              <a:off x="4642263" y="3851043"/>
              <a:ext cx="316675" cy="65359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C94CF3-AD87-4D49-A015-EA9432BC0D47}"/>
                </a:ext>
              </a:extLst>
            </p:cNvPr>
            <p:cNvCxnSpPr>
              <a:cxnSpLocks/>
            </p:cNvCxnSpPr>
            <p:nvPr/>
          </p:nvCxnSpPr>
          <p:spPr>
            <a:xfrm flipV="1">
              <a:off x="6576208" y="3851055"/>
              <a:ext cx="270173" cy="6537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52E9AB-D8E3-8644-9472-D4D97BD82600}"/>
                </a:ext>
              </a:extLst>
            </p:cNvPr>
            <p:cNvCxnSpPr>
              <a:cxnSpLocks/>
            </p:cNvCxnSpPr>
            <p:nvPr/>
          </p:nvCxnSpPr>
          <p:spPr>
            <a:xfrm>
              <a:off x="6846380" y="3851043"/>
              <a:ext cx="54739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BDC7EBC-9035-B04A-9C6D-9E0A915BFD63}"/>
                </a:ext>
              </a:extLst>
            </p:cNvPr>
            <p:cNvCxnSpPr>
              <a:cxnSpLocks/>
            </p:cNvCxnSpPr>
            <p:nvPr/>
          </p:nvCxnSpPr>
          <p:spPr>
            <a:xfrm>
              <a:off x="4946572" y="4492715"/>
              <a:ext cx="1617759" cy="79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692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Capture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6</a:t>
            </a:fld>
            <a:endParaRPr kumimoji="0" lang="en-US" dirty="0"/>
          </a:p>
        </p:txBody>
      </p:sp>
      <p:sp>
        <p:nvSpPr>
          <p:cNvPr id="7" name="Content Placeholder 6">
            <a:extLst>
              <a:ext uri="{FF2B5EF4-FFF2-40B4-BE49-F238E27FC236}">
                <a16:creationId xmlns:a16="http://schemas.microsoft.com/office/drawing/2014/main" id="{F62E8784-8DA9-6447-B94B-310873A31CB3}"/>
              </a:ext>
            </a:extLst>
          </p:cNvPr>
          <p:cNvSpPr>
            <a:spLocks noGrp="1"/>
          </p:cNvSpPr>
          <p:nvPr>
            <p:ph sz="quarter" idx="1"/>
          </p:nvPr>
        </p:nvSpPr>
        <p:spPr>
          <a:xfrm>
            <a:off x="609600" y="1266462"/>
            <a:ext cx="8229600" cy="926150"/>
          </a:xfrm>
        </p:spPr>
        <p:txBody>
          <a:bodyPr>
            <a:normAutofit fontScale="77500" lnSpcReduction="20000"/>
          </a:bodyPr>
          <a:lstStyle/>
          <a:p>
            <a:r>
              <a:rPr lang="en-US" dirty="0"/>
              <a:t>Latch the counter value into CCR after a transition is detected</a:t>
            </a:r>
          </a:p>
          <a:p>
            <a:r>
              <a:rPr lang="en-US" dirty="0"/>
              <a:t>If enabled, generate an interrupt to inform the processor to read CCR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2012" y="2574450"/>
            <a:ext cx="7807976" cy="3352800"/>
          </a:xfrm>
          <a:prstGeom prst="rect">
            <a:avLst/>
          </a:prstGeom>
        </p:spPr>
      </p:pic>
      <p:sp>
        <p:nvSpPr>
          <p:cNvPr id="5" name="TextBox 4">
            <a:extLst>
              <a:ext uri="{FF2B5EF4-FFF2-40B4-BE49-F238E27FC236}">
                <a16:creationId xmlns:a16="http://schemas.microsoft.com/office/drawing/2014/main" id="{54596C8D-D0FA-DE4D-82E8-160C7CD58BD1}"/>
              </a:ext>
            </a:extLst>
          </p:cNvPr>
          <p:cNvSpPr txBox="1"/>
          <p:nvPr/>
        </p:nvSpPr>
        <p:spPr>
          <a:xfrm>
            <a:off x="7677881" y="4495801"/>
            <a:ext cx="2874633" cy="584775"/>
          </a:xfrm>
          <a:prstGeom prst="rect">
            <a:avLst/>
          </a:prstGeom>
          <a:noFill/>
        </p:spPr>
        <p:txBody>
          <a:bodyPr wrap="none" rtlCol="0">
            <a:spAutoFit/>
          </a:bodyPr>
          <a:lstStyle/>
          <a:p>
            <a:pPr algn="ctr"/>
            <a:r>
              <a:rPr lang="en-US" sz="1600" dirty="0"/>
              <a:t>Hold in </a:t>
            </a:r>
            <a:r>
              <a:rPr lang="en-US" sz="1600" b="1" dirty="0">
                <a:solidFill>
                  <a:srgbClr val="C00000"/>
                </a:solidFill>
                <a:latin typeface="Consolas" panose="020B0609020204030204" pitchFamily="49" charset="0"/>
                <a:cs typeface="Consolas" panose="020B0609020204030204" pitchFamily="49" charset="0"/>
              </a:rPr>
              <a:t>CCR</a:t>
            </a:r>
          </a:p>
          <a:p>
            <a:pPr algn="ctr"/>
            <a:r>
              <a:rPr lang="en-US" sz="1600" dirty="0"/>
              <a:t>(</a:t>
            </a:r>
            <a:r>
              <a:rPr lang="en-US" sz="1600" b="1" dirty="0">
                <a:solidFill>
                  <a:srgbClr val="C00000"/>
                </a:solidFill>
              </a:rPr>
              <a:t>Capture/Compare register</a:t>
            </a:r>
            <a:r>
              <a:rPr lang="en-US" sz="1600" dirty="0"/>
              <a:t>)</a:t>
            </a:r>
          </a:p>
        </p:txBody>
      </p:sp>
    </p:spTree>
    <p:extLst>
      <p:ext uri="{BB962C8B-B14F-4D97-AF65-F5344CB8AC3E}">
        <p14:creationId xmlns:p14="http://schemas.microsoft.com/office/powerpoint/2010/main" val="187739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7</a:t>
            </a:fld>
            <a:endParaRPr kumimoji="0" lang="en-US" dirty="0"/>
          </a:p>
        </p:txBody>
      </p:sp>
      <p:grpSp>
        <p:nvGrpSpPr>
          <p:cNvPr id="243" name="Group 242"/>
          <p:cNvGrpSpPr/>
          <p:nvPr/>
        </p:nvGrpSpPr>
        <p:grpSpPr>
          <a:xfrm>
            <a:off x="2561125" y="4537474"/>
            <a:ext cx="7924800" cy="1450555"/>
            <a:chOff x="152400" y="1828800"/>
            <a:chExt cx="8906985" cy="1450554"/>
          </a:xfrm>
        </p:grpSpPr>
        <p:grpSp>
          <p:nvGrpSpPr>
            <p:cNvPr id="241" name="Group 240"/>
            <p:cNvGrpSpPr/>
            <p:nvPr/>
          </p:nvGrpSpPr>
          <p:grpSpPr>
            <a:xfrm>
              <a:off x="152401" y="1828800"/>
              <a:ext cx="8906984" cy="228600"/>
              <a:chOff x="152401" y="1828800"/>
              <a:chExt cx="8906984" cy="228600"/>
            </a:xfrm>
          </p:grpSpPr>
          <p:grpSp>
            <p:nvGrpSpPr>
              <p:cNvPr id="21" name="Group 20"/>
              <p:cNvGrpSpPr/>
              <p:nvPr/>
            </p:nvGrpSpPr>
            <p:grpSpPr>
              <a:xfrm>
                <a:off x="152401" y="1828800"/>
                <a:ext cx="466725" cy="228600"/>
                <a:chOff x="914400" y="1828800"/>
                <a:chExt cx="466725" cy="228600"/>
              </a:xfrm>
            </p:grpSpPr>
            <p:cxnSp>
              <p:nvCxnSpPr>
                <p:cNvPr id="7" name="Elbow Connector 6"/>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66726" y="1828800"/>
                <a:ext cx="466725" cy="228600"/>
                <a:chOff x="914400" y="1828800"/>
                <a:chExt cx="466725" cy="228600"/>
              </a:xfrm>
            </p:grpSpPr>
            <p:cxnSp>
              <p:nvCxnSpPr>
                <p:cNvPr id="23" name="Elbow Connector 22"/>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76287" y="1828800"/>
                <a:ext cx="466725" cy="228600"/>
                <a:chOff x="914400" y="1828800"/>
                <a:chExt cx="466725" cy="228600"/>
              </a:xfrm>
            </p:grpSpPr>
            <p:cxnSp>
              <p:nvCxnSpPr>
                <p:cNvPr id="26" name="Elbow Connector 25"/>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090612" y="1828800"/>
                <a:ext cx="466725" cy="228600"/>
                <a:chOff x="914400" y="1828800"/>
                <a:chExt cx="466725" cy="228600"/>
              </a:xfrm>
            </p:grpSpPr>
            <p:cxnSp>
              <p:nvCxnSpPr>
                <p:cNvPr id="29" name="Elbow Connector 28"/>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397793" y="1828800"/>
                <a:ext cx="466725" cy="228600"/>
                <a:chOff x="914400" y="1828800"/>
                <a:chExt cx="466725" cy="228600"/>
              </a:xfrm>
            </p:grpSpPr>
            <p:cxnSp>
              <p:nvCxnSpPr>
                <p:cNvPr id="32" name="Elbow Connector 31"/>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712118" y="1828800"/>
                <a:ext cx="466725" cy="228600"/>
                <a:chOff x="914400" y="1828800"/>
                <a:chExt cx="466725" cy="228600"/>
              </a:xfrm>
            </p:grpSpPr>
            <p:cxnSp>
              <p:nvCxnSpPr>
                <p:cNvPr id="35" name="Elbow Connector 34"/>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021679" y="1828800"/>
                <a:ext cx="466725" cy="228600"/>
                <a:chOff x="914400" y="1828800"/>
                <a:chExt cx="466725" cy="228600"/>
              </a:xfrm>
            </p:grpSpPr>
            <p:cxnSp>
              <p:nvCxnSpPr>
                <p:cNvPr id="38" name="Elbow Connector 37"/>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336004" y="1828800"/>
                <a:ext cx="466725" cy="228600"/>
                <a:chOff x="914400" y="1828800"/>
                <a:chExt cx="466725" cy="228600"/>
              </a:xfrm>
            </p:grpSpPr>
            <p:cxnSp>
              <p:nvCxnSpPr>
                <p:cNvPr id="41" name="Elbow Connector 40"/>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2654553" y="1828800"/>
                <a:ext cx="466725" cy="228600"/>
                <a:chOff x="914400" y="1828800"/>
                <a:chExt cx="466725" cy="228600"/>
              </a:xfrm>
            </p:grpSpPr>
            <p:cxnSp>
              <p:nvCxnSpPr>
                <p:cNvPr id="44" name="Elbow Connector 43"/>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2968878" y="1828800"/>
                <a:ext cx="466725" cy="228600"/>
                <a:chOff x="914400" y="1828800"/>
                <a:chExt cx="466725" cy="228600"/>
              </a:xfrm>
            </p:grpSpPr>
            <p:cxnSp>
              <p:nvCxnSpPr>
                <p:cNvPr id="47" name="Elbow Connector 46"/>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3278439" y="1828800"/>
                <a:ext cx="466725" cy="228600"/>
                <a:chOff x="914400" y="1828800"/>
                <a:chExt cx="466725" cy="228600"/>
              </a:xfrm>
            </p:grpSpPr>
            <p:cxnSp>
              <p:nvCxnSpPr>
                <p:cNvPr id="50" name="Elbow Connector 49"/>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592764" y="1828800"/>
                <a:ext cx="466725" cy="228600"/>
                <a:chOff x="914400" y="1828800"/>
                <a:chExt cx="466725" cy="228600"/>
              </a:xfrm>
            </p:grpSpPr>
            <p:cxnSp>
              <p:nvCxnSpPr>
                <p:cNvPr id="53" name="Elbow Connector 52"/>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3899945" y="1828800"/>
                <a:ext cx="466725" cy="228600"/>
                <a:chOff x="914400" y="1828800"/>
                <a:chExt cx="466725" cy="228600"/>
              </a:xfrm>
            </p:grpSpPr>
            <p:cxnSp>
              <p:nvCxnSpPr>
                <p:cNvPr id="56" name="Elbow Connector 55"/>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4214270" y="1828800"/>
                <a:ext cx="466725" cy="228600"/>
                <a:chOff x="914400" y="1828800"/>
                <a:chExt cx="466725" cy="228600"/>
              </a:xfrm>
            </p:grpSpPr>
            <p:cxnSp>
              <p:nvCxnSpPr>
                <p:cNvPr id="59" name="Elbow Connector 58"/>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523831" y="1828800"/>
                <a:ext cx="466725" cy="228600"/>
                <a:chOff x="914400" y="1828800"/>
                <a:chExt cx="466725" cy="228600"/>
              </a:xfrm>
            </p:grpSpPr>
            <p:cxnSp>
              <p:nvCxnSpPr>
                <p:cNvPr id="62" name="Elbow Connector 61"/>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4838156" y="1828800"/>
                <a:ext cx="466725" cy="228600"/>
                <a:chOff x="914400" y="1828800"/>
                <a:chExt cx="466725" cy="228600"/>
              </a:xfrm>
            </p:grpSpPr>
            <p:cxnSp>
              <p:nvCxnSpPr>
                <p:cNvPr id="65" name="Elbow Connector 64"/>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6" name="Elbow Connector 65"/>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5151374" y="1828800"/>
                <a:ext cx="466725" cy="228600"/>
                <a:chOff x="914400" y="1828800"/>
                <a:chExt cx="466725" cy="228600"/>
              </a:xfrm>
            </p:grpSpPr>
            <p:cxnSp>
              <p:nvCxnSpPr>
                <p:cNvPr id="68" name="Elbow Connector 67"/>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5458555" y="1828800"/>
                <a:ext cx="466725" cy="228600"/>
                <a:chOff x="914400" y="1828800"/>
                <a:chExt cx="466725" cy="228600"/>
              </a:xfrm>
            </p:grpSpPr>
            <p:cxnSp>
              <p:nvCxnSpPr>
                <p:cNvPr id="71" name="Elbow Connector 70"/>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5772880" y="1828800"/>
                <a:ext cx="466725" cy="228600"/>
                <a:chOff x="914400" y="1828800"/>
                <a:chExt cx="466725" cy="228600"/>
              </a:xfrm>
            </p:grpSpPr>
            <p:cxnSp>
              <p:nvCxnSpPr>
                <p:cNvPr id="74" name="Elbow Connector 73"/>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82441" y="1828800"/>
                <a:ext cx="466725" cy="228600"/>
                <a:chOff x="914400" y="1828800"/>
                <a:chExt cx="466725" cy="228600"/>
              </a:xfrm>
            </p:grpSpPr>
            <p:cxnSp>
              <p:nvCxnSpPr>
                <p:cNvPr id="77" name="Elbow Connector 76"/>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6396766" y="1828800"/>
                <a:ext cx="466725" cy="228600"/>
                <a:chOff x="914400" y="1828800"/>
                <a:chExt cx="466725" cy="228600"/>
              </a:xfrm>
            </p:grpSpPr>
            <p:cxnSp>
              <p:nvCxnSpPr>
                <p:cNvPr id="80" name="Elbow Connector 79"/>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a:off x="6719725" y="1828800"/>
                <a:ext cx="466725" cy="228600"/>
                <a:chOff x="914400" y="1828800"/>
                <a:chExt cx="466725" cy="228600"/>
              </a:xfrm>
            </p:grpSpPr>
            <p:cxnSp>
              <p:nvCxnSpPr>
                <p:cNvPr id="205" name="Elbow Connector 204"/>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06" name="Elbow Connector 205"/>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07" name="Group 206"/>
              <p:cNvGrpSpPr/>
              <p:nvPr/>
            </p:nvGrpSpPr>
            <p:grpSpPr>
              <a:xfrm>
                <a:off x="7034050" y="1828800"/>
                <a:ext cx="466725" cy="228600"/>
                <a:chOff x="914400" y="1828800"/>
                <a:chExt cx="466725" cy="228600"/>
              </a:xfrm>
            </p:grpSpPr>
            <p:cxnSp>
              <p:nvCxnSpPr>
                <p:cNvPr id="208" name="Elbow Connector 207"/>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10" name="Group 209"/>
              <p:cNvGrpSpPr/>
              <p:nvPr/>
            </p:nvGrpSpPr>
            <p:grpSpPr>
              <a:xfrm>
                <a:off x="7347268" y="1828800"/>
                <a:ext cx="466725" cy="228600"/>
                <a:chOff x="914400" y="1828800"/>
                <a:chExt cx="466725" cy="228600"/>
              </a:xfrm>
            </p:grpSpPr>
            <p:cxnSp>
              <p:nvCxnSpPr>
                <p:cNvPr id="211" name="Elbow Connector 210"/>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12" name="Elbow Connector 211"/>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13" name="Group 212"/>
              <p:cNvGrpSpPr/>
              <p:nvPr/>
            </p:nvGrpSpPr>
            <p:grpSpPr>
              <a:xfrm>
                <a:off x="7654449" y="1828800"/>
                <a:ext cx="466725" cy="228600"/>
                <a:chOff x="914400" y="1828800"/>
                <a:chExt cx="466725" cy="228600"/>
              </a:xfrm>
            </p:grpSpPr>
            <p:cxnSp>
              <p:nvCxnSpPr>
                <p:cNvPr id="214" name="Elbow Connector 213"/>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16" name="Group 215"/>
              <p:cNvGrpSpPr/>
              <p:nvPr/>
            </p:nvGrpSpPr>
            <p:grpSpPr>
              <a:xfrm>
                <a:off x="7968774" y="1828800"/>
                <a:ext cx="466725" cy="228600"/>
                <a:chOff x="914400" y="1828800"/>
                <a:chExt cx="466725" cy="228600"/>
              </a:xfrm>
            </p:grpSpPr>
            <p:cxnSp>
              <p:nvCxnSpPr>
                <p:cNvPr id="217" name="Elbow Connector 216"/>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18" name="Elbow Connector 217"/>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19" name="Group 218"/>
              <p:cNvGrpSpPr/>
              <p:nvPr/>
            </p:nvGrpSpPr>
            <p:grpSpPr>
              <a:xfrm>
                <a:off x="8278335" y="1828800"/>
                <a:ext cx="466725" cy="228600"/>
                <a:chOff x="914400" y="1828800"/>
                <a:chExt cx="466725" cy="228600"/>
              </a:xfrm>
            </p:grpSpPr>
            <p:cxnSp>
              <p:nvCxnSpPr>
                <p:cNvPr id="220" name="Elbow Connector 219"/>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21" name="Elbow Connector 220"/>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22" name="Group 221"/>
              <p:cNvGrpSpPr/>
              <p:nvPr/>
            </p:nvGrpSpPr>
            <p:grpSpPr>
              <a:xfrm>
                <a:off x="8592660" y="1828800"/>
                <a:ext cx="466725" cy="228600"/>
                <a:chOff x="914400" y="1828800"/>
                <a:chExt cx="466725" cy="228600"/>
              </a:xfrm>
            </p:grpSpPr>
            <p:cxnSp>
              <p:nvCxnSpPr>
                <p:cNvPr id="223" name="Elbow Connector 222"/>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grpSp>
          <p:nvGrpSpPr>
            <p:cNvPr id="242" name="Group 241"/>
            <p:cNvGrpSpPr/>
            <p:nvPr/>
          </p:nvGrpSpPr>
          <p:grpSpPr>
            <a:xfrm>
              <a:off x="152400" y="2146478"/>
              <a:ext cx="8721102" cy="1132876"/>
              <a:chOff x="152400" y="2146478"/>
              <a:chExt cx="8721102" cy="1132876"/>
            </a:xfrm>
          </p:grpSpPr>
          <p:grpSp>
            <p:nvGrpSpPr>
              <p:cNvPr id="111" name="Group 110"/>
              <p:cNvGrpSpPr/>
              <p:nvPr/>
            </p:nvGrpSpPr>
            <p:grpSpPr>
              <a:xfrm>
                <a:off x="152400" y="2149147"/>
                <a:ext cx="2183604" cy="1128702"/>
                <a:chOff x="958990" y="2149147"/>
                <a:chExt cx="1085848" cy="1128702"/>
              </a:xfrm>
            </p:grpSpPr>
            <p:cxnSp>
              <p:nvCxnSpPr>
                <p:cNvPr id="83" name="Elbow Connector 82"/>
                <p:cNvCxnSpPr/>
                <p:nvPr/>
              </p:nvCxnSpPr>
              <p:spPr>
                <a:xfrm flipV="1">
                  <a:off x="958990" y="3125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flipV="1">
                  <a:off x="1111390" y="29730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7" name="Elbow Connector 86"/>
                <p:cNvCxnSpPr/>
                <p:nvPr/>
              </p:nvCxnSpPr>
              <p:spPr>
                <a:xfrm flipV="1">
                  <a:off x="1273457" y="2819400"/>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8" name="Elbow Connector 87"/>
                <p:cNvCxnSpPr/>
                <p:nvPr/>
              </p:nvCxnSpPr>
              <p:spPr>
                <a:xfrm flipV="1">
                  <a:off x="1425857" y="2669576"/>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9" name="Elbow Connector 88"/>
                <p:cNvCxnSpPr/>
                <p:nvPr/>
              </p:nvCxnSpPr>
              <p:spPr>
                <a:xfrm flipV="1">
                  <a:off x="1578113" y="25158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90" name="Elbow Connector 89"/>
                <p:cNvCxnSpPr/>
                <p:nvPr/>
              </p:nvCxnSpPr>
              <p:spPr>
                <a:xfrm flipV="1">
                  <a:off x="1730513" y="2363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958990" y="30611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0</a:t>
                  </a:r>
                </a:p>
              </p:txBody>
            </p:sp>
            <p:sp>
              <p:nvSpPr>
                <p:cNvPr id="99" name="TextBox 98"/>
                <p:cNvSpPr txBox="1"/>
                <p:nvPr/>
              </p:nvSpPr>
              <p:spPr>
                <a:xfrm>
                  <a:off x="1111390" y="290875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1</a:t>
                  </a:r>
                </a:p>
              </p:txBody>
            </p:sp>
            <p:sp>
              <p:nvSpPr>
                <p:cNvPr id="100" name="TextBox 99"/>
                <p:cNvSpPr txBox="1"/>
                <p:nvPr/>
              </p:nvSpPr>
              <p:spPr>
                <a:xfrm>
                  <a:off x="1273315" y="2753505"/>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2</a:t>
                  </a:r>
                </a:p>
              </p:txBody>
            </p:sp>
            <p:sp>
              <p:nvSpPr>
                <p:cNvPr id="101" name="TextBox 100"/>
                <p:cNvSpPr txBox="1"/>
                <p:nvPr/>
              </p:nvSpPr>
              <p:spPr>
                <a:xfrm>
                  <a:off x="1435382" y="26039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3</a:t>
                  </a:r>
                </a:p>
              </p:txBody>
            </p:sp>
            <p:sp>
              <p:nvSpPr>
                <p:cNvPr id="102" name="TextBox 101"/>
                <p:cNvSpPr txBox="1"/>
                <p:nvPr/>
              </p:nvSpPr>
              <p:spPr>
                <a:xfrm>
                  <a:off x="1588721" y="24538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4</a:t>
                  </a:r>
                </a:p>
              </p:txBody>
            </p:sp>
            <p:sp>
              <p:nvSpPr>
                <p:cNvPr id="103" name="TextBox 102"/>
                <p:cNvSpPr txBox="1"/>
                <p:nvPr/>
              </p:nvSpPr>
              <p:spPr>
                <a:xfrm>
                  <a:off x="1736604" y="2299862"/>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5</a:t>
                  </a:r>
                </a:p>
              </p:txBody>
            </p:sp>
            <p:sp>
              <p:nvSpPr>
                <p:cNvPr id="104" name="TextBox 103"/>
                <p:cNvSpPr txBox="1"/>
                <p:nvPr/>
              </p:nvSpPr>
              <p:spPr>
                <a:xfrm>
                  <a:off x="1892438" y="214914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6</a:t>
                  </a:r>
                </a:p>
              </p:txBody>
            </p:sp>
          </p:grpSp>
          <p:cxnSp>
            <p:nvCxnSpPr>
              <p:cNvPr id="127" name="Straight Connector 126"/>
              <p:cNvCxnSpPr>
                <a:stCxn id="104" idx="2"/>
                <a:endCxn id="104" idx="2"/>
              </p:cNvCxnSpPr>
              <p:nvPr/>
            </p:nvCxnSpPr>
            <p:spPr>
              <a:xfrm>
                <a:off x="2182768" y="236459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333258" y="2362067"/>
                <a:ext cx="1612" cy="91453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2329309" y="2150652"/>
                <a:ext cx="2183604" cy="1128702"/>
                <a:chOff x="958990" y="2149147"/>
                <a:chExt cx="1085848" cy="1128702"/>
              </a:xfrm>
            </p:grpSpPr>
            <p:cxnSp>
              <p:nvCxnSpPr>
                <p:cNvPr id="175" name="Elbow Connector 174"/>
                <p:cNvCxnSpPr/>
                <p:nvPr/>
              </p:nvCxnSpPr>
              <p:spPr>
                <a:xfrm flipV="1">
                  <a:off x="958990" y="3125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76" name="Elbow Connector 175"/>
                <p:cNvCxnSpPr/>
                <p:nvPr/>
              </p:nvCxnSpPr>
              <p:spPr>
                <a:xfrm flipV="1">
                  <a:off x="1111390" y="29730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flipV="1">
                  <a:off x="1273457" y="2819400"/>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78" name="Elbow Connector 177"/>
                <p:cNvCxnSpPr/>
                <p:nvPr/>
              </p:nvCxnSpPr>
              <p:spPr>
                <a:xfrm flipV="1">
                  <a:off x="1425857" y="2669576"/>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79" name="Elbow Connector 178"/>
                <p:cNvCxnSpPr/>
                <p:nvPr/>
              </p:nvCxnSpPr>
              <p:spPr>
                <a:xfrm flipV="1">
                  <a:off x="1578113" y="25158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80" name="Elbow Connector 179"/>
                <p:cNvCxnSpPr/>
                <p:nvPr/>
              </p:nvCxnSpPr>
              <p:spPr>
                <a:xfrm flipV="1">
                  <a:off x="1730513" y="2363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958990" y="30611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0</a:t>
                  </a:r>
                </a:p>
              </p:txBody>
            </p:sp>
            <p:sp>
              <p:nvSpPr>
                <p:cNvPr id="182" name="TextBox 181"/>
                <p:cNvSpPr txBox="1"/>
                <p:nvPr/>
              </p:nvSpPr>
              <p:spPr>
                <a:xfrm>
                  <a:off x="1111390" y="290875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1</a:t>
                  </a:r>
                </a:p>
              </p:txBody>
            </p:sp>
            <p:sp>
              <p:nvSpPr>
                <p:cNvPr id="183" name="TextBox 182"/>
                <p:cNvSpPr txBox="1"/>
                <p:nvPr/>
              </p:nvSpPr>
              <p:spPr>
                <a:xfrm>
                  <a:off x="1273315" y="2753505"/>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2</a:t>
                  </a:r>
                </a:p>
              </p:txBody>
            </p:sp>
            <p:sp>
              <p:nvSpPr>
                <p:cNvPr id="184" name="TextBox 183"/>
                <p:cNvSpPr txBox="1"/>
                <p:nvPr/>
              </p:nvSpPr>
              <p:spPr>
                <a:xfrm>
                  <a:off x="1435382" y="26039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3</a:t>
                  </a:r>
                </a:p>
              </p:txBody>
            </p:sp>
            <p:sp>
              <p:nvSpPr>
                <p:cNvPr id="185" name="TextBox 184"/>
                <p:cNvSpPr txBox="1"/>
                <p:nvPr/>
              </p:nvSpPr>
              <p:spPr>
                <a:xfrm>
                  <a:off x="1588721" y="24538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4</a:t>
                  </a:r>
                </a:p>
              </p:txBody>
            </p:sp>
            <p:sp>
              <p:nvSpPr>
                <p:cNvPr id="186" name="TextBox 185"/>
                <p:cNvSpPr txBox="1"/>
                <p:nvPr/>
              </p:nvSpPr>
              <p:spPr>
                <a:xfrm>
                  <a:off x="1736604" y="2299862"/>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5</a:t>
                  </a:r>
                </a:p>
              </p:txBody>
            </p:sp>
            <p:sp>
              <p:nvSpPr>
                <p:cNvPr id="187" name="TextBox 186"/>
                <p:cNvSpPr txBox="1"/>
                <p:nvPr/>
              </p:nvSpPr>
              <p:spPr>
                <a:xfrm>
                  <a:off x="1892438" y="214914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6</a:t>
                  </a:r>
                </a:p>
              </p:txBody>
            </p:sp>
          </p:grpSp>
          <p:cxnSp>
            <p:nvCxnSpPr>
              <p:cNvPr id="189" name="Straight Connector 188"/>
              <p:cNvCxnSpPr/>
              <p:nvPr/>
            </p:nvCxnSpPr>
            <p:spPr>
              <a:xfrm>
                <a:off x="4516218" y="2358662"/>
                <a:ext cx="1612" cy="91453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4512269" y="2147247"/>
                <a:ext cx="2183604" cy="1128702"/>
                <a:chOff x="958990" y="2149147"/>
                <a:chExt cx="1085848" cy="1128702"/>
              </a:xfrm>
            </p:grpSpPr>
            <p:cxnSp>
              <p:nvCxnSpPr>
                <p:cNvPr id="191" name="Elbow Connector 190"/>
                <p:cNvCxnSpPr/>
                <p:nvPr/>
              </p:nvCxnSpPr>
              <p:spPr>
                <a:xfrm flipV="1">
                  <a:off x="958990" y="3125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2" name="Elbow Connector 191"/>
                <p:cNvCxnSpPr/>
                <p:nvPr/>
              </p:nvCxnSpPr>
              <p:spPr>
                <a:xfrm flipV="1">
                  <a:off x="1111390" y="29730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3" name="Elbow Connector 192"/>
                <p:cNvCxnSpPr/>
                <p:nvPr/>
              </p:nvCxnSpPr>
              <p:spPr>
                <a:xfrm flipV="1">
                  <a:off x="1273457" y="2819400"/>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4" name="Elbow Connector 193"/>
                <p:cNvCxnSpPr/>
                <p:nvPr/>
              </p:nvCxnSpPr>
              <p:spPr>
                <a:xfrm flipV="1">
                  <a:off x="1425857" y="2669576"/>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5" name="Elbow Connector 194"/>
                <p:cNvCxnSpPr/>
                <p:nvPr/>
              </p:nvCxnSpPr>
              <p:spPr>
                <a:xfrm flipV="1">
                  <a:off x="1578113" y="25158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6" name="Elbow Connector 195"/>
                <p:cNvCxnSpPr/>
                <p:nvPr/>
              </p:nvCxnSpPr>
              <p:spPr>
                <a:xfrm flipV="1">
                  <a:off x="1730513" y="2363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958990" y="30611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0</a:t>
                  </a:r>
                </a:p>
              </p:txBody>
            </p:sp>
            <p:sp>
              <p:nvSpPr>
                <p:cNvPr id="198" name="TextBox 197"/>
                <p:cNvSpPr txBox="1"/>
                <p:nvPr/>
              </p:nvSpPr>
              <p:spPr>
                <a:xfrm>
                  <a:off x="1111390" y="290875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1</a:t>
                  </a:r>
                </a:p>
              </p:txBody>
            </p:sp>
            <p:sp>
              <p:nvSpPr>
                <p:cNvPr id="199" name="TextBox 198"/>
                <p:cNvSpPr txBox="1"/>
                <p:nvPr/>
              </p:nvSpPr>
              <p:spPr>
                <a:xfrm>
                  <a:off x="1273315" y="2753505"/>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2</a:t>
                  </a:r>
                </a:p>
              </p:txBody>
            </p:sp>
            <p:sp>
              <p:nvSpPr>
                <p:cNvPr id="200" name="TextBox 199"/>
                <p:cNvSpPr txBox="1"/>
                <p:nvPr/>
              </p:nvSpPr>
              <p:spPr>
                <a:xfrm>
                  <a:off x="1435382" y="26039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3</a:t>
                  </a:r>
                </a:p>
              </p:txBody>
            </p:sp>
            <p:sp>
              <p:nvSpPr>
                <p:cNvPr id="201" name="TextBox 200"/>
                <p:cNvSpPr txBox="1"/>
                <p:nvPr/>
              </p:nvSpPr>
              <p:spPr>
                <a:xfrm>
                  <a:off x="1588721" y="24538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4</a:t>
                  </a:r>
                </a:p>
              </p:txBody>
            </p:sp>
            <p:sp>
              <p:nvSpPr>
                <p:cNvPr id="202" name="TextBox 201"/>
                <p:cNvSpPr txBox="1"/>
                <p:nvPr/>
              </p:nvSpPr>
              <p:spPr>
                <a:xfrm>
                  <a:off x="1736604" y="2299862"/>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5</a:t>
                  </a:r>
                </a:p>
              </p:txBody>
            </p:sp>
            <p:sp>
              <p:nvSpPr>
                <p:cNvPr id="203" name="TextBox 202"/>
                <p:cNvSpPr txBox="1"/>
                <p:nvPr/>
              </p:nvSpPr>
              <p:spPr>
                <a:xfrm>
                  <a:off x="1892438" y="214914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6</a:t>
                  </a:r>
                </a:p>
              </p:txBody>
            </p:sp>
          </p:grpSp>
          <p:cxnSp>
            <p:nvCxnSpPr>
              <p:cNvPr id="225" name="Straight Connector 224"/>
              <p:cNvCxnSpPr/>
              <p:nvPr/>
            </p:nvCxnSpPr>
            <p:spPr>
              <a:xfrm>
                <a:off x="6693847" y="2357893"/>
                <a:ext cx="1612" cy="91453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6689898" y="2146478"/>
                <a:ext cx="2183604" cy="1128702"/>
                <a:chOff x="958990" y="2149147"/>
                <a:chExt cx="1085848" cy="1128702"/>
              </a:xfrm>
            </p:grpSpPr>
            <p:cxnSp>
              <p:nvCxnSpPr>
                <p:cNvPr id="227" name="Elbow Connector 226"/>
                <p:cNvCxnSpPr/>
                <p:nvPr/>
              </p:nvCxnSpPr>
              <p:spPr>
                <a:xfrm flipV="1">
                  <a:off x="958990" y="3125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28" name="Elbow Connector 227"/>
                <p:cNvCxnSpPr/>
                <p:nvPr/>
              </p:nvCxnSpPr>
              <p:spPr>
                <a:xfrm flipV="1">
                  <a:off x="1111390" y="29730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29" name="Elbow Connector 228"/>
                <p:cNvCxnSpPr/>
                <p:nvPr/>
              </p:nvCxnSpPr>
              <p:spPr>
                <a:xfrm flipV="1">
                  <a:off x="1273457" y="2819400"/>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30" name="Elbow Connector 229"/>
                <p:cNvCxnSpPr/>
                <p:nvPr/>
              </p:nvCxnSpPr>
              <p:spPr>
                <a:xfrm flipV="1">
                  <a:off x="1425857" y="2669576"/>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31" name="Elbow Connector 230"/>
                <p:cNvCxnSpPr/>
                <p:nvPr/>
              </p:nvCxnSpPr>
              <p:spPr>
                <a:xfrm flipV="1">
                  <a:off x="1578113" y="25158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32" name="Elbow Connector 231"/>
                <p:cNvCxnSpPr/>
                <p:nvPr/>
              </p:nvCxnSpPr>
              <p:spPr>
                <a:xfrm flipV="1">
                  <a:off x="1730513" y="2363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958990" y="30611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0</a:t>
                  </a:r>
                </a:p>
              </p:txBody>
            </p:sp>
            <p:sp>
              <p:nvSpPr>
                <p:cNvPr id="234" name="TextBox 233"/>
                <p:cNvSpPr txBox="1"/>
                <p:nvPr/>
              </p:nvSpPr>
              <p:spPr>
                <a:xfrm>
                  <a:off x="1111390" y="290875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1</a:t>
                  </a:r>
                </a:p>
              </p:txBody>
            </p:sp>
            <p:sp>
              <p:nvSpPr>
                <p:cNvPr id="235" name="TextBox 234"/>
                <p:cNvSpPr txBox="1"/>
                <p:nvPr/>
              </p:nvSpPr>
              <p:spPr>
                <a:xfrm>
                  <a:off x="1273315" y="2753505"/>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2</a:t>
                  </a:r>
                </a:p>
              </p:txBody>
            </p:sp>
            <p:sp>
              <p:nvSpPr>
                <p:cNvPr id="236" name="TextBox 235"/>
                <p:cNvSpPr txBox="1"/>
                <p:nvPr/>
              </p:nvSpPr>
              <p:spPr>
                <a:xfrm>
                  <a:off x="1435382" y="26039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3</a:t>
                  </a:r>
                </a:p>
              </p:txBody>
            </p:sp>
            <p:sp>
              <p:nvSpPr>
                <p:cNvPr id="237" name="TextBox 236"/>
                <p:cNvSpPr txBox="1"/>
                <p:nvPr/>
              </p:nvSpPr>
              <p:spPr>
                <a:xfrm>
                  <a:off x="1588721" y="24538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4</a:t>
                  </a:r>
                </a:p>
              </p:txBody>
            </p:sp>
            <p:sp>
              <p:nvSpPr>
                <p:cNvPr id="238" name="TextBox 237"/>
                <p:cNvSpPr txBox="1"/>
                <p:nvPr/>
              </p:nvSpPr>
              <p:spPr>
                <a:xfrm>
                  <a:off x="1736604" y="2299862"/>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5</a:t>
                  </a:r>
                </a:p>
              </p:txBody>
            </p:sp>
            <p:sp>
              <p:nvSpPr>
                <p:cNvPr id="239" name="TextBox 238"/>
                <p:cNvSpPr txBox="1"/>
                <p:nvPr/>
              </p:nvSpPr>
              <p:spPr>
                <a:xfrm>
                  <a:off x="1892438" y="214914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6</a:t>
                  </a:r>
                </a:p>
              </p:txBody>
            </p:sp>
          </p:grpSp>
        </p:grpSp>
      </p:grpSp>
      <p:sp>
        <p:nvSpPr>
          <p:cNvPr id="240" name="TextBox 239"/>
          <p:cNvSpPr txBox="1"/>
          <p:nvPr/>
        </p:nvSpPr>
        <p:spPr>
          <a:xfrm>
            <a:off x="2022834" y="3256047"/>
            <a:ext cx="3878947" cy="400110"/>
          </a:xfrm>
          <a:prstGeom prst="rect">
            <a:avLst/>
          </a:prstGeom>
          <a:noFill/>
        </p:spPr>
        <p:txBody>
          <a:bodyPr wrap="none" rtlCol="0">
            <a:spAutoFit/>
          </a:bodyPr>
          <a:lstStyle/>
          <a:p>
            <a:r>
              <a:rPr lang="en-US" sz="2000" dirty="0"/>
              <a:t>Timer:  </a:t>
            </a:r>
            <a:r>
              <a:rPr lang="en-US" sz="2000" dirty="0" err="1"/>
              <a:t>Upcounting</a:t>
            </a:r>
            <a:r>
              <a:rPr lang="en-US" sz="2000" dirty="0"/>
              <a:t> mode,  </a:t>
            </a:r>
            <a:r>
              <a:rPr lang="en-US" sz="2000" dirty="0">
                <a:latin typeface="Consolas" panose="020B0609020204030204" pitchFamily="49" charset="0"/>
                <a:cs typeface="Consolas" panose="020B0609020204030204" pitchFamily="49" charset="0"/>
              </a:rPr>
              <a:t>ARR</a:t>
            </a:r>
            <a:r>
              <a:rPr lang="en-US" sz="2000" dirty="0"/>
              <a:t> = 6</a:t>
            </a:r>
          </a:p>
        </p:txBody>
      </p:sp>
      <p:sp>
        <p:nvSpPr>
          <p:cNvPr id="244" name="TextBox 243"/>
          <p:cNvSpPr txBox="1"/>
          <p:nvPr/>
        </p:nvSpPr>
        <p:spPr>
          <a:xfrm>
            <a:off x="1809740" y="4424757"/>
            <a:ext cx="737702" cy="369332"/>
          </a:xfrm>
          <a:prstGeom prst="rect">
            <a:avLst/>
          </a:prstGeom>
          <a:noFill/>
        </p:spPr>
        <p:txBody>
          <a:bodyPr wrap="none" rtlCol="0">
            <a:spAutoFit/>
          </a:bodyPr>
          <a:lstStyle/>
          <a:p>
            <a:r>
              <a:rPr lang="en-US" dirty="0"/>
              <a:t>Clock</a:t>
            </a:r>
          </a:p>
        </p:txBody>
      </p:sp>
      <p:sp>
        <p:nvSpPr>
          <p:cNvPr id="245" name="TextBox 244"/>
          <p:cNvSpPr txBox="1"/>
          <p:nvPr/>
        </p:nvSpPr>
        <p:spPr>
          <a:xfrm>
            <a:off x="1793045" y="5379436"/>
            <a:ext cx="984565" cy="369332"/>
          </a:xfrm>
          <a:prstGeom prst="rect">
            <a:avLst/>
          </a:prstGeom>
          <a:noFill/>
        </p:spPr>
        <p:txBody>
          <a:bodyPr wrap="none" rtlCol="0">
            <a:spAutoFit/>
          </a:bodyPr>
          <a:lstStyle/>
          <a:p>
            <a:r>
              <a:rPr lang="en-US" dirty="0"/>
              <a:t>Counter</a:t>
            </a:r>
          </a:p>
        </p:txBody>
      </p:sp>
      <p:sp>
        <p:nvSpPr>
          <p:cNvPr id="246" name="Rectangle 245"/>
          <p:cNvSpPr/>
          <p:nvPr/>
        </p:nvSpPr>
        <p:spPr>
          <a:xfrm>
            <a:off x="5288826" y="4460852"/>
            <a:ext cx="184731" cy="369332"/>
          </a:xfrm>
          <a:prstGeom prst="rect">
            <a:avLst/>
          </a:prstGeom>
        </p:spPr>
        <p:txBody>
          <a:bodyPr wrap="none">
            <a:spAutoFit/>
          </a:bodyPr>
          <a:lstStyle/>
          <a:p>
            <a:endParaRPr lang="en-US" dirty="0"/>
          </a:p>
        </p:txBody>
      </p:sp>
      <p:cxnSp>
        <p:nvCxnSpPr>
          <p:cNvPr id="276" name="Straight Connector 275"/>
          <p:cNvCxnSpPr/>
          <p:nvPr/>
        </p:nvCxnSpPr>
        <p:spPr>
          <a:xfrm>
            <a:off x="10322776" y="5057082"/>
            <a:ext cx="1435" cy="9145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182C7BCF-4A60-AB46-A991-47E3984CC206}"/>
              </a:ext>
            </a:extLst>
          </p:cNvPr>
          <p:cNvSpPr/>
          <p:nvPr/>
        </p:nvSpPr>
        <p:spPr>
          <a:xfrm rot="16200000">
            <a:off x="4263103" y="4253288"/>
            <a:ext cx="205245" cy="274417"/>
          </a:xfrm>
          <a:prstGeom prst="rightBrace">
            <a:avLst>
              <a:gd name="adj1" fmla="val 14809"/>
              <a:gd name="adj2" fmla="val 52176"/>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5A397C4-863A-E749-AFC2-C20CEADC1F41}"/>
                  </a:ext>
                </a:extLst>
              </p:cNvPr>
              <p:cNvSpPr/>
              <p:nvPr/>
            </p:nvSpPr>
            <p:spPr>
              <a:xfrm>
                <a:off x="3782661" y="3597677"/>
                <a:ext cx="411766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rgbClr val="FF0000"/>
                          </a:solidFill>
                          <a:latin typeface="Cambria Math" panose="02040503050406030204" pitchFamily="18" charset="0"/>
                          <a:ea typeface="Cambria Math" panose="02040503050406030204" pitchFamily="18" charset="0"/>
                        </a:rPr>
                        <m:t>𝒄𝒐𝒖𝒏𝒕𝒆𝒓</m:t>
                      </m:r>
                      <m:r>
                        <a:rPr lang="en-US" sz="2000" b="1" i="1">
                          <a:solidFill>
                            <a:srgbClr val="FF0000"/>
                          </a:solidFill>
                          <a:latin typeface="Cambria Math" panose="02040503050406030204" pitchFamily="18" charset="0"/>
                          <a:ea typeface="Cambria Math" panose="02040503050406030204" pitchFamily="18" charset="0"/>
                        </a:rPr>
                        <m:t> </m:t>
                      </m:r>
                      <m:r>
                        <a:rPr lang="en-US" sz="2000" b="1" i="1">
                          <a:solidFill>
                            <a:srgbClr val="FF0000"/>
                          </a:solidFill>
                          <a:latin typeface="Cambria Math" panose="02040503050406030204" pitchFamily="18" charset="0"/>
                          <a:ea typeface="Cambria Math" panose="02040503050406030204" pitchFamily="18" charset="0"/>
                        </a:rPr>
                        <m:t>𝒄𝒍𝒐𝒄𝒌</m:t>
                      </m:r>
                      <m:r>
                        <a:rPr lang="en-US" sz="2000" b="1" i="1">
                          <a:solidFill>
                            <a:srgbClr val="FF0000"/>
                          </a:solidFill>
                          <a:latin typeface="Cambria Math" panose="02040503050406030204" pitchFamily="18" charset="0"/>
                          <a:ea typeface="Cambria Math" panose="02040503050406030204" pitchFamily="18" charset="0"/>
                        </a:rPr>
                        <m:t> </m:t>
                      </m:r>
                      <m:r>
                        <a:rPr lang="en-US" sz="2000" b="1" i="1">
                          <a:solidFill>
                            <a:srgbClr val="FF0000"/>
                          </a:solidFill>
                          <a:latin typeface="Cambria Math" panose="02040503050406030204" pitchFamily="18" charset="0"/>
                          <a:ea typeface="Cambria Math" panose="02040503050406030204" pitchFamily="18" charset="0"/>
                        </a:rPr>
                        <m:t>𝒑𝒆𝒓𝒊𝒐𝒅</m:t>
                      </m:r>
                      <m:r>
                        <a:rPr lang="en-US" sz="2000" b="1" i="1">
                          <a:solidFill>
                            <a:srgbClr val="FF0000"/>
                          </a:solidFill>
                          <a:latin typeface="Cambria Math" panose="02040503050406030204" pitchFamily="18" charset="0"/>
                          <a:ea typeface="Cambria Math" panose="02040503050406030204" pitchFamily="18" charset="0"/>
                        </a:rPr>
                        <m:t>= </m:t>
                      </m:r>
                      <m:f>
                        <m:fPr>
                          <m:ctrlPr>
                            <a:rPr lang="en-US" sz="2000" b="1" i="1">
                              <a:solidFill>
                                <a:srgbClr val="FF0000"/>
                              </a:solidFill>
                              <a:latin typeface="Cambria Math" panose="02040503050406030204" pitchFamily="18" charset="0"/>
                              <a:ea typeface="Cambria Math" panose="02040503050406030204" pitchFamily="18" charset="0"/>
                            </a:rPr>
                          </m:ctrlPr>
                        </m:fPr>
                        <m:num>
                          <m:r>
                            <a:rPr lang="en-US" sz="2000" b="1" i="1">
                              <a:solidFill>
                                <a:srgbClr val="FF0000"/>
                              </a:solidFill>
                              <a:latin typeface="Cambria Math" panose="02040503050406030204" pitchFamily="18" charset="0"/>
                              <a:ea typeface="Cambria Math" panose="02040503050406030204" pitchFamily="18" charset="0"/>
                            </a:rPr>
                            <m:t>𝟏</m:t>
                          </m:r>
                        </m:num>
                        <m:den>
                          <m:sSub>
                            <m:sSubPr>
                              <m:ctrlPr>
                                <a:rPr lang="en-US" sz="2000" b="1" i="1">
                                  <a:solidFill>
                                    <a:srgbClr val="FF0000"/>
                                  </a:solidFill>
                                  <a:latin typeface="Cambria Math" panose="02040503050406030204" pitchFamily="18" charset="0"/>
                                  <a:ea typeface="Cambria Math" panose="02040503050406030204" pitchFamily="18" charset="0"/>
                                </a:rPr>
                              </m:ctrlPr>
                            </m:sSubPr>
                            <m:e>
                              <m:r>
                                <a:rPr lang="en-US" sz="2000" b="1" i="1">
                                  <a:solidFill>
                                    <a:srgbClr val="FF0000"/>
                                  </a:solidFill>
                                  <a:latin typeface="Cambria Math" panose="02040503050406030204" pitchFamily="18" charset="0"/>
                                  <a:ea typeface="Cambria Math" panose="02040503050406030204" pitchFamily="18" charset="0"/>
                                </a:rPr>
                                <m:t>𝒇</m:t>
                              </m:r>
                            </m:e>
                            <m:sub>
                              <m:r>
                                <a:rPr lang="en-US" sz="2000" b="1" i="1">
                                  <a:solidFill>
                                    <a:srgbClr val="FF0000"/>
                                  </a:solidFill>
                                  <a:latin typeface="Cambria Math" panose="02040503050406030204" pitchFamily="18" charset="0"/>
                                  <a:ea typeface="Cambria Math" panose="02040503050406030204" pitchFamily="18" charset="0"/>
                                </a:rPr>
                                <m:t>𝑪𝑲</m:t>
                              </m:r>
                              <m:r>
                                <a:rPr lang="en-US" sz="2000" b="1" i="1">
                                  <a:solidFill>
                                    <a:srgbClr val="FF0000"/>
                                  </a:solidFill>
                                  <a:latin typeface="Cambria Math" panose="02040503050406030204" pitchFamily="18" charset="0"/>
                                  <a:ea typeface="Cambria Math" panose="02040503050406030204" pitchFamily="18" charset="0"/>
                                </a:rPr>
                                <m:t>_</m:t>
                              </m:r>
                              <m:r>
                                <a:rPr lang="en-US" sz="2000" b="1" i="1">
                                  <a:solidFill>
                                    <a:srgbClr val="FF0000"/>
                                  </a:solidFill>
                                  <a:latin typeface="Cambria Math" panose="02040503050406030204" pitchFamily="18" charset="0"/>
                                  <a:ea typeface="Cambria Math" panose="02040503050406030204" pitchFamily="18" charset="0"/>
                                </a:rPr>
                                <m:t>𝑪𝑵𝑻</m:t>
                              </m:r>
                            </m:sub>
                          </m:sSub>
                        </m:den>
                      </m:f>
                    </m:oMath>
                  </m:oMathPara>
                </a14:m>
                <a:endParaRPr lang="en-US" sz="2000" b="1" dirty="0">
                  <a:solidFill>
                    <a:srgbClr val="FF0000"/>
                  </a:solidFill>
                </a:endParaRPr>
              </a:p>
            </p:txBody>
          </p:sp>
        </mc:Choice>
        <mc:Fallback xmlns="">
          <p:sp>
            <p:nvSpPr>
              <p:cNvPr id="13" name="Rectangle 12">
                <a:extLst>
                  <a:ext uri="{FF2B5EF4-FFF2-40B4-BE49-F238E27FC236}">
                    <a16:creationId xmlns:a16="http://schemas.microsoft.com/office/drawing/2014/main" id="{15A397C4-863A-E749-AFC2-C20CEADC1F41}"/>
                  </a:ext>
                </a:extLst>
              </p:cNvPr>
              <p:cNvSpPr>
                <a:spLocks noRot="1" noChangeAspect="1" noMove="1" noResize="1" noEditPoints="1" noAdjustHandles="1" noChangeArrowheads="1" noChangeShapeType="1" noTextEdit="1"/>
              </p:cNvSpPr>
              <p:nvPr/>
            </p:nvSpPr>
            <p:spPr>
              <a:xfrm>
                <a:off x="3782661" y="3597677"/>
                <a:ext cx="4117666" cy="724494"/>
              </a:xfrm>
              <a:prstGeom prst="rect">
                <a:avLst/>
              </a:prstGeom>
              <a:blipFill>
                <a:blip r:embed="rId3"/>
                <a:stretch>
                  <a:fillRect b="-8621"/>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72D02039-7A0B-7B4F-B53C-A84FE88D4204}"/>
              </a:ext>
            </a:extLst>
          </p:cNvPr>
          <p:cNvCxnSpPr>
            <a:cxnSpLocks/>
          </p:cNvCxnSpPr>
          <p:nvPr/>
        </p:nvCxnSpPr>
        <p:spPr>
          <a:xfrm>
            <a:off x="4228515" y="4793071"/>
            <a:ext cx="0" cy="26401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16B5AEF9-DDA3-AF4C-9611-BA39155261F2}"/>
              </a:ext>
            </a:extLst>
          </p:cNvPr>
          <p:cNvCxnSpPr>
            <a:cxnSpLocks/>
          </p:cNvCxnSpPr>
          <p:nvPr/>
        </p:nvCxnSpPr>
        <p:spPr>
          <a:xfrm>
            <a:off x="4502214" y="4793071"/>
            <a:ext cx="0" cy="26401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BF7E9386-71D6-A14A-B7CD-D0167A40D418}"/>
              </a:ext>
            </a:extLst>
          </p:cNvPr>
          <p:cNvGrpSpPr/>
          <p:nvPr/>
        </p:nvGrpSpPr>
        <p:grpSpPr>
          <a:xfrm>
            <a:off x="2984859" y="1223052"/>
            <a:ext cx="6553962" cy="1521763"/>
            <a:chOff x="1387761" y="3039244"/>
            <a:chExt cx="6553962" cy="1521763"/>
          </a:xfrm>
        </p:grpSpPr>
        <p:sp>
          <p:nvSpPr>
            <p:cNvPr id="161" name="Line 9">
              <a:extLst>
                <a:ext uri="{FF2B5EF4-FFF2-40B4-BE49-F238E27FC236}">
                  <a16:creationId xmlns:a16="http://schemas.microsoft.com/office/drawing/2014/main" id="{78198E14-1E1A-A34E-B501-8064EF8922C5}"/>
                </a:ext>
              </a:extLst>
            </p:cNvPr>
            <p:cNvSpPr>
              <a:spLocks noChangeShapeType="1"/>
            </p:cNvSpPr>
            <p:nvPr/>
          </p:nvSpPr>
          <p:spPr bwMode="auto">
            <a:xfrm>
              <a:off x="2987963" y="3522879"/>
              <a:ext cx="342411" cy="847"/>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2" name="Rectangle 4">
              <a:extLst>
                <a:ext uri="{FF2B5EF4-FFF2-40B4-BE49-F238E27FC236}">
                  <a16:creationId xmlns:a16="http://schemas.microsoft.com/office/drawing/2014/main" id="{8643B9FE-DEB4-794D-B17E-86DFA1CF484A}"/>
                </a:ext>
              </a:extLst>
            </p:cNvPr>
            <p:cNvSpPr>
              <a:spLocks noChangeArrowheads="1"/>
            </p:cNvSpPr>
            <p:nvPr/>
          </p:nvSpPr>
          <p:spPr bwMode="auto">
            <a:xfrm>
              <a:off x="5304145" y="3134889"/>
              <a:ext cx="2001927" cy="762000"/>
            </a:xfrm>
            <a:prstGeom prst="rect">
              <a:avLst/>
            </a:prstGeom>
            <a:solidFill>
              <a:schemeClr val="tx2"/>
            </a:solidFill>
            <a:ln w="9525">
              <a:solidFill>
                <a:schemeClr val="tx1"/>
              </a:solidFill>
              <a:miter lim="800000"/>
              <a:headEnd/>
              <a:tailEnd/>
            </a:ln>
          </p:spPr>
          <p:txBody>
            <a:bodyPr wrap="none" anchor="ctr"/>
            <a:lstStyle/>
            <a:p>
              <a:pPr algn="ctr"/>
              <a:r>
                <a:rPr lang="en-US" b="1" dirty="0">
                  <a:solidFill>
                    <a:schemeClr val="bg1"/>
                  </a:solidFill>
                  <a:latin typeface="Arial" charset="0"/>
                  <a:cs typeface="Arial" charset="0"/>
                </a:rPr>
                <a:t>Timer </a:t>
              </a:r>
            </a:p>
            <a:p>
              <a:pPr algn="ctr"/>
              <a:r>
                <a:rPr lang="en-US" b="1" dirty="0">
                  <a:solidFill>
                    <a:srgbClr val="FFFF00"/>
                  </a:solidFill>
                  <a:latin typeface="Arial" charset="0"/>
                  <a:cs typeface="Arial" charset="0"/>
                </a:rPr>
                <a:t>Counter</a:t>
              </a:r>
            </a:p>
          </p:txBody>
        </p:sp>
        <p:sp>
          <p:nvSpPr>
            <p:cNvPr id="163" name="AutoShape 5">
              <a:extLst>
                <a:ext uri="{FF2B5EF4-FFF2-40B4-BE49-F238E27FC236}">
                  <a16:creationId xmlns:a16="http://schemas.microsoft.com/office/drawing/2014/main" id="{5DA41C8E-FBFD-F744-95B1-1DF4748F9E9D}"/>
                </a:ext>
              </a:extLst>
            </p:cNvPr>
            <p:cNvSpPr>
              <a:spLocks noChangeArrowheads="1"/>
            </p:cNvSpPr>
            <p:nvPr/>
          </p:nvSpPr>
          <p:spPr bwMode="auto">
            <a:xfrm rot="5400000">
              <a:off x="5267790" y="3393494"/>
              <a:ext cx="311151" cy="238443"/>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164" name="Text Box 7">
              <a:extLst>
                <a:ext uri="{FF2B5EF4-FFF2-40B4-BE49-F238E27FC236}">
                  <a16:creationId xmlns:a16="http://schemas.microsoft.com/office/drawing/2014/main" id="{7FA66996-C9E4-D743-977E-5831E0143A26}"/>
                </a:ext>
              </a:extLst>
            </p:cNvPr>
            <p:cNvSpPr txBox="1">
              <a:spLocks noChangeArrowheads="1"/>
            </p:cNvSpPr>
            <p:nvPr/>
          </p:nvSpPr>
          <p:spPr bwMode="auto">
            <a:xfrm>
              <a:off x="1702544" y="3039244"/>
              <a:ext cx="867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b="1" i="1" dirty="0" err="1">
                  <a:solidFill>
                    <a:srgbClr val="C00000"/>
                  </a:solidFill>
                  <a:latin typeface="Arial" charset="0"/>
                  <a:cs typeface="Arial" charset="0"/>
                </a:rPr>
                <a:t>f</a:t>
              </a:r>
              <a:r>
                <a:rPr lang="en-US" sz="1800" b="1" i="1" baseline="-25000" dirty="0" err="1">
                  <a:solidFill>
                    <a:srgbClr val="C00000"/>
                  </a:solidFill>
                  <a:latin typeface="Arial" charset="0"/>
                  <a:cs typeface="Arial" charset="0"/>
                </a:rPr>
                <a:t>CL_PSC</a:t>
              </a:r>
              <a:endParaRPr lang="en-US" sz="1800" b="1" i="1" baseline="-25000" dirty="0">
                <a:solidFill>
                  <a:srgbClr val="C00000"/>
                </a:solidFill>
                <a:latin typeface="Arial" charset="0"/>
                <a:cs typeface="Arial" charset="0"/>
              </a:endParaRPr>
            </a:p>
          </p:txBody>
        </p:sp>
        <p:grpSp>
          <p:nvGrpSpPr>
            <p:cNvPr id="165" name="Group 37">
              <a:extLst>
                <a:ext uri="{FF2B5EF4-FFF2-40B4-BE49-F238E27FC236}">
                  <a16:creationId xmlns:a16="http://schemas.microsoft.com/office/drawing/2014/main" id="{8167CA41-44DF-724C-B7FA-52A399F6CA86}"/>
                </a:ext>
              </a:extLst>
            </p:cNvPr>
            <p:cNvGrpSpPr>
              <a:grpSpLocks/>
            </p:cNvGrpSpPr>
            <p:nvPr/>
          </p:nvGrpSpPr>
          <p:grpSpPr bwMode="auto">
            <a:xfrm>
              <a:off x="1387761" y="3446676"/>
              <a:ext cx="1524000" cy="228600"/>
              <a:chOff x="144" y="1440"/>
              <a:chExt cx="960" cy="144"/>
            </a:xfrm>
          </p:grpSpPr>
          <p:sp>
            <p:nvSpPr>
              <p:cNvPr id="249" name="Freeform 27">
                <a:extLst>
                  <a:ext uri="{FF2B5EF4-FFF2-40B4-BE49-F238E27FC236}">
                    <a16:creationId xmlns:a16="http://schemas.microsoft.com/office/drawing/2014/main" id="{F05BDD62-ABF8-A64C-B63A-65B97B60A365}"/>
                  </a:ext>
                </a:extLst>
              </p:cNvPr>
              <p:cNvSpPr>
                <a:spLocks/>
              </p:cNvSpPr>
              <p:nvPr/>
            </p:nvSpPr>
            <p:spPr bwMode="auto">
              <a:xfrm>
                <a:off x="144"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 name="Freeform 28">
                <a:extLst>
                  <a:ext uri="{FF2B5EF4-FFF2-40B4-BE49-F238E27FC236}">
                    <a16:creationId xmlns:a16="http://schemas.microsoft.com/office/drawing/2014/main" id="{D95DE85F-5219-B048-9DCF-670A6CC4DB42}"/>
                  </a:ext>
                </a:extLst>
              </p:cNvPr>
              <p:cNvSpPr>
                <a:spLocks/>
              </p:cNvSpPr>
              <p:nvPr/>
            </p:nvSpPr>
            <p:spPr bwMode="auto">
              <a:xfrm>
                <a:off x="240"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 name="Freeform 29">
                <a:extLst>
                  <a:ext uri="{FF2B5EF4-FFF2-40B4-BE49-F238E27FC236}">
                    <a16:creationId xmlns:a16="http://schemas.microsoft.com/office/drawing/2014/main" id="{2574F8A1-C74E-884B-A03A-3228B7578424}"/>
                  </a:ext>
                </a:extLst>
              </p:cNvPr>
              <p:cNvSpPr>
                <a:spLocks/>
              </p:cNvSpPr>
              <p:nvPr/>
            </p:nvSpPr>
            <p:spPr bwMode="auto">
              <a:xfrm>
                <a:off x="336"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 name="Freeform 30">
                <a:extLst>
                  <a:ext uri="{FF2B5EF4-FFF2-40B4-BE49-F238E27FC236}">
                    <a16:creationId xmlns:a16="http://schemas.microsoft.com/office/drawing/2014/main" id="{5ECAB830-70FC-BB48-AA17-C14921A39044}"/>
                  </a:ext>
                </a:extLst>
              </p:cNvPr>
              <p:cNvSpPr>
                <a:spLocks/>
              </p:cNvSpPr>
              <p:nvPr/>
            </p:nvSpPr>
            <p:spPr bwMode="auto">
              <a:xfrm>
                <a:off x="432"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 name="Freeform 31">
                <a:extLst>
                  <a:ext uri="{FF2B5EF4-FFF2-40B4-BE49-F238E27FC236}">
                    <a16:creationId xmlns:a16="http://schemas.microsoft.com/office/drawing/2014/main" id="{DF6E8354-0180-F14E-96FD-F67420EE79B5}"/>
                  </a:ext>
                </a:extLst>
              </p:cNvPr>
              <p:cNvSpPr>
                <a:spLocks/>
              </p:cNvSpPr>
              <p:nvPr/>
            </p:nvSpPr>
            <p:spPr bwMode="auto">
              <a:xfrm>
                <a:off x="528"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32">
                <a:extLst>
                  <a:ext uri="{FF2B5EF4-FFF2-40B4-BE49-F238E27FC236}">
                    <a16:creationId xmlns:a16="http://schemas.microsoft.com/office/drawing/2014/main" id="{DF398F99-1CB4-5940-BD9C-D8EC0C948549}"/>
                  </a:ext>
                </a:extLst>
              </p:cNvPr>
              <p:cNvSpPr>
                <a:spLocks/>
              </p:cNvSpPr>
              <p:nvPr/>
            </p:nvSpPr>
            <p:spPr bwMode="auto">
              <a:xfrm>
                <a:off x="624"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Freeform 33">
                <a:extLst>
                  <a:ext uri="{FF2B5EF4-FFF2-40B4-BE49-F238E27FC236}">
                    <a16:creationId xmlns:a16="http://schemas.microsoft.com/office/drawing/2014/main" id="{EDD34AF5-E8C6-4E45-8018-9876263ED6C6}"/>
                  </a:ext>
                </a:extLst>
              </p:cNvPr>
              <p:cNvSpPr>
                <a:spLocks/>
              </p:cNvSpPr>
              <p:nvPr/>
            </p:nvSpPr>
            <p:spPr bwMode="auto">
              <a:xfrm>
                <a:off x="720"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 name="Freeform 34">
                <a:extLst>
                  <a:ext uri="{FF2B5EF4-FFF2-40B4-BE49-F238E27FC236}">
                    <a16:creationId xmlns:a16="http://schemas.microsoft.com/office/drawing/2014/main" id="{88C86217-4C19-2345-8008-FBA9E8519591}"/>
                  </a:ext>
                </a:extLst>
              </p:cNvPr>
              <p:cNvSpPr>
                <a:spLocks/>
              </p:cNvSpPr>
              <p:nvPr/>
            </p:nvSpPr>
            <p:spPr bwMode="auto">
              <a:xfrm>
                <a:off x="816"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 name="Freeform 35">
                <a:extLst>
                  <a:ext uri="{FF2B5EF4-FFF2-40B4-BE49-F238E27FC236}">
                    <a16:creationId xmlns:a16="http://schemas.microsoft.com/office/drawing/2014/main" id="{24A00E10-A527-3545-86F6-0E2D258CC0F4}"/>
                  </a:ext>
                </a:extLst>
              </p:cNvPr>
              <p:cNvSpPr>
                <a:spLocks/>
              </p:cNvSpPr>
              <p:nvPr/>
            </p:nvSpPr>
            <p:spPr bwMode="auto">
              <a:xfrm>
                <a:off x="912"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 name="Freeform 36">
                <a:extLst>
                  <a:ext uri="{FF2B5EF4-FFF2-40B4-BE49-F238E27FC236}">
                    <a16:creationId xmlns:a16="http://schemas.microsoft.com/office/drawing/2014/main" id="{8877C102-F966-EB48-9240-FEE5AD1D1523}"/>
                  </a:ext>
                </a:extLst>
              </p:cNvPr>
              <p:cNvSpPr>
                <a:spLocks/>
              </p:cNvSpPr>
              <p:nvPr/>
            </p:nvSpPr>
            <p:spPr bwMode="auto">
              <a:xfrm>
                <a:off x="1008"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66" name="Text Box 17">
              <a:extLst>
                <a:ext uri="{FF2B5EF4-FFF2-40B4-BE49-F238E27FC236}">
                  <a16:creationId xmlns:a16="http://schemas.microsoft.com/office/drawing/2014/main" id="{A67CF72A-19A1-414B-B28B-88E3A3CC8673}"/>
                </a:ext>
              </a:extLst>
            </p:cNvPr>
            <p:cNvSpPr txBox="1">
              <a:spLocks noChangeArrowheads="1"/>
            </p:cNvSpPr>
            <p:nvPr/>
          </p:nvSpPr>
          <p:spPr bwMode="auto">
            <a:xfrm>
              <a:off x="3330375" y="3328047"/>
              <a:ext cx="915635" cy="369332"/>
            </a:xfrm>
            <a:prstGeom prst="rect">
              <a:avLst/>
            </a:prstGeom>
            <a:solidFill>
              <a:schemeClr val="tx2"/>
            </a:solidFill>
            <a:ln w="9525">
              <a:solidFill>
                <a:schemeClr val="tx1"/>
              </a:solidFill>
              <a:miter lim="800000"/>
              <a:headEnd/>
              <a:tailEnd/>
            </a:ln>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b="1" dirty="0">
                  <a:solidFill>
                    <a:srgbClr val="FFFF00"/>
                  </a:solidFill>
                  <a:latin typeface="Arial" charset="0"/>
                  <a:cs typeface="Arial" charset="0"/>
                </a:rPr>
                <a:t>  PSC  </a:t>
              </a:r>
            </a:p>
          </p:txBody>
        </p:sp>
        <p:cxnSp>
          <p:nvCxnSpPr>
            <p:cNvPr id="167" name="AutoShape 21">
              <a:extLst>
                <a:ext uri="{FF2B5EF4-FFF2-40B4-BE49-F238E27FC236}">
                  <a16:creationId xmlns:a16="http://schemas.microsoft.com/office/drawing/2014/main" id="{A8666EED-57FE-984F-BB6E-4CEB0F20682F}"/>
                </a:ext>
              </a:extLst>
            </p:cNvPr>
            <p:cNvCxnSpPr>
              <a:cxnSpLocks noChangeShapeType="1"/>
              <a:stCxn id="166" idx="3"/>
              <a:endCxn id="162" idx="1"/>
            </p:cNvCxnSpPr>
            <p:nvPr/>
          </p:nvCxnSpPr>
          <p:spPr bwMode="auto">
            <a:xfrm>
              <a:off x="4246010" y="3512713"/>
              <a:ext cx="1058135" cy="3176"/>
            </a:xfrm>
            <a:prstGeom prst="straightConnector1">
              <a:avLst/>
            </a:prstGeom>
            <a:noFill/>
            <a:ln w="19050">
              <a:solidFill>
                <a:srgbClr val="FF0000"/>
              </a:solidFill>
              <a:prstDash val="dash"/>
              <a:miter lim="800000"/>
              <a:headEnd/>
              <a:tailEnd type="triangle" w="med" len="med"/>
            </a:ln>
            <a:extLst>
              <a:ext uri="{909E8E84-426E-40DD-AFC4-6F175D3DCCD1}">
                <a14:hiddenFill xmlns:a14="http://schemas.microsoft.com/office/drawing/2010/main">
                  <a:noFill/>
                </a14:hiddenFill>
              </a:ext>
            </a:extLst>
          </p:spPr>
        </p:cxnSp>
        <p:sp>
          <p:nvSpPr>
            <p:cNvPr id="168" name="TextBox 167">
              <a:extLst>
                <a:ext uri="{FF2B5EF4-FFF2-40B4-BE49-F238E27FC236}">
                  <a16:creationId xmlns:a16="http://schemas.microsoft.com/office/drawing/2014/main" id="{8C11E751-E9DA-3348-A7A6-467537C6BD8F}"/>
                </a:ext>
              </a:extLst>
            </p:cNvPr>
            <p:cNvSpPr txBox="1"/>
            <p:nvPr/>
          </p:nvSpPr>
          <p:spPr>
            <a:xfrm>
              <a:off x="3292761" y="3726981"/>
              <a:ext cx="1039259" cy="369332"/>
            </a:xfrm>
            <a:prstGeom prst="rect">
              <a:avLst/>
            </a:prstGeom>
            <a:noFill/>
          </p:spPr>
          <p:txBody>
            <a:bodyPr wrap="none" rtlCol="0">
              <a:spAutoFit/>
            </a:bodyPr>
            <a:lstStyle/>
            <a:p>
              <a:r>
                <a:rPr lang="en-US" dirty="0"/>
                <a:t>Prescaler</a:t>
              </a:r>
            </a:p>
          </p:txBody>
        </p:sp>
        <p:sp>
          <p:nvSpPr>
            <p:cNvPr id="169" name="Text Box 7">
              <a:extLst>
                <a:ext uri="{FF2B5EF4-FFF2-40B4-BE49-F238E27FC236}">
                  <a16:creationId xmlns:a16="http://schemas.microsoft.com/office/drawing/2014/main" id="{19C36907-A5DA-AA42-BDD0-465D6AF99600}"/>
                </a:ext>
              </a:extLst>
            </p:cNvPr>
            <p:cNvSpPr txBox="1">
              <a:spLocks noChangeArrowheads="1"/>
            </p:cNvSpPr>
            <p:nvPr/>
          </p:nvSpPr>
          <p:spPr bwMode="auto">
            <a:xfrm>
              <a:off x="4339761" y="3067437"/>
              <a:ext cx="867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b="1" i="1" dirty="0" err="1">
                  <a:solidFill>
                    <a:srgbClr val="C00000"/>
                  </a:solidFill>
                  <a:latin typeface="Arial" charset="0"/>
                  <a:cs typeface="Arial" charset="0"/>
                </a:rPr>
                <a:t>f</a:t>
              </a:r>
              <a:r>
                <a:rPr lang="en-US" sz="1800" b="1" i="1" baseline="-25000" dirty="0" err="1">
                  <a:solidFill>
                    <a:srgbClr val="C00000"/>
                  </a:solidFill>
                  <a:latin typeface="Arial" charset="0"/>
                  <a:cs typeface="Arial" charset="0"/>
                </a:rPr>
                <a:t>CL_CNT</a:t>
              </a:r>
              <a:endParaRPr lang="en-US" sz="1800" b="1" i="1" baseline="-25000" dirty="0">
                <a:solidFill>
                  <a:srgbClr val="C00000"/>
                </a:solidFill>
                <a:latin typeface="Arial" charset="0"/>
                <a:cs typeface="Arial" charset="0"/>
              </a:endParaRPr>
            </a:p>
          </p:txBody>
        </p:sp>
        <p:sp>
          <p:nvSpPr>
            <p:cNvPr id="170" name="TextBox 169">
              <a:extLst>
                <a:ext uri="{FF2B5EF4-FFF2-40B4-BE49-F238E27FC236}">
                  <a16:creationId xmlns:a16="http://schemas.microsoft.com/office/drawing/2014/main" id="{93A27F3E-F6EB-D847-96C7-A5DAFD2D3764}"/>
                </a:ext>
              </a:extLst>
            </p:cNvPr>
            <p:cNvSpPr txBox="1"/>
            <p:nvPr/>
          </p:nvSpPr>
          <p:spPr>
            <a:xfrm>
              <a:off x="1747295" y="3717304"/>
              <a:ext cx="675185" cy="369332"/>
            </a:xfrm>
            <a:prstGeom prst="rect">
              <a:avLst/>
            </a:prstGeom>
            <a:noFill/>
          </p:spPr>
          <p:txBody>
            <a:bodyPr wrap="none" rtlCol="0">
              <a:spAutoFit/>
            </a:bodyPr>
            <a:lstStyle/>
            <a:p>
              <a:r>
                <a:rPr lang="en-US" dirty="0"/>
                <a:t>clock</a:t>
              </a:r>
            </a:p>
          </p:txBody>
        </p:sp>
        <p:grpSp>
          <p:nvGrpSpPr>
            <p:cNvPr id="171" name="Group 170">
              <a:extLst>
                <a:ext uri="{FF2B5EF4-FFF2-40B4-BE49-F238E27FC236}">
                  <a16:creationId xmlns:a16="http://schemas.microsoft.com/office/drawing/2014/main" id="{89CB2A6F-415F-244C-8888-61442D6700A7}"/>
                </a:ext>
              </a:extLst>
            </p:cNvPr>
            <p:cNvGrpSpPr/>
            <p:nvPr/>
          </p:nvGrpSpPr>
          <p:grpSpPr>
            <a:xfrm>
              <a:off x="4343400" y="3657600"/>
              <a:ext cx="860271" cy="228600"/>
              <a:chOff x="3330729" y="3865063"/>
              <a:chExt cx="588054" cy="228600"/>
            </a:xfrm>
          </p:grpSpPr>
          <p:sp>
            <p:nvSpPr>
              <p:cNvPr id="188" name="Freeform 27">
                <a:extLst>
                  <a:ext uri="{FF2B5EF4-FFF2-40B4-BE49-F238E27FC236}">
                    <a16:creationId xmlns:a16="http://schemas.microsoft.com/office/drawing/2014/main" id="{6A34B427-08E2-8647-AC5A-4909399FCF1E}"/>
                  </a:ext>
                </a:extLst>
              </p:cNvPr>
              <p:cNvSpPr>
                <a:spLocks/>
              </p:cNvSpPr>
              <p:nvPr/>
            </p:nvSpPr>
            <p:spPr bwMode="auto">
              <a:xfrm>
                <a:off x="3330729" y="3865063"/>
                <a:ext cx="196018" cy="228600"/>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 name="Freeform 28">
                <a:extLst>
                  <a:ext uri="{FF2B5EF4-FFF2-40B4-BE49-F238E27FC236}">
                    <a16:creationId xmlns:a16="http://schemas.microsoft.com/office/drawing/2014/main" id="{AE69DD7A-D778-F344-95FE-EA9BF3370E6B}"/>
                  </a:ext>
                </a:extLst>
              </p:cNvPr>
              <p:cNvSpPr>
                <a:spLocks/>
              </p:cNvSpPr>
              <p:nvPr/>
            </p:nvSpPr>
            <p:spPr bwMode="auto">
              <a:xfrm>
                <a:off x="3526747" y="3865063"/>
                <a:ext cx="196018" cy="228600"/>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 name="Freeform 29">
                <a:extLst>
                  <a:ext uri="{FF2B5EF4-FFF2-40B4-BE49-F238E27FC236}">
                    <a16:creationId xmlns:a16="http://schemas.microsoft.com/office/drawing/2014/main" id="{83599E32-5867-A447-9CFE-D8187C3A236B}"/>
                  </a:ext>
                </a:extLst>
              </p:cNvPr>
              <p:cNvSpPr>
                <a:spLocks/>
              </p:cNvSpPr>
              <p:nvPr/>
            </p:nvSpPr>
            <p:spPr bwMode="auto">
              <a:xfrm>
                <a:off x="3722765" y="3865063"/>
                <a:ext cx="196018" cy="228600"/>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3" name="TextBox 172">
              <a:extLst>
                <a:ext uri="{FF2B5EF4-FFF2-40B4-BE49-F238E27FC236}">
                  <a16:creationId xmlns:a16="http://schemas.microsoft.com/office/drawing/2014/main" id="{BF0D4F05-C525-8048-805D-DC4AFC4F63DF}"/>
                </a:ext>
              </a:extLst>
            </p:cNvPr>
            <p:cNvSpPr txBox="1"/>
            <p:nvPr/>
          </p:nvSpPr>
          <p:spPr>
            <a:xfrm>
              <a:off x="4893723" y="3976232"/>
              <a:ext cx="3048000" cy="584775"/>
            </a:xfrm>
            <a:prstGeom prst="rect">
              <a:avLst/>
            </a:prstGeom>
            <a:noFill/>
          </p:spPr>
          <p:txBody>
            <a:bodyPr wrap="square" rtlCol="0">
              <a:spAutoFit/>
            </a:bodyPr>
            <a:lstStyle/>
            <a:p>
              <a:pPr algn="ctr"/>
              <a:r>
                <a:rPr lang="en-US" sz="1600" i="1" dirty="0"/>
                <a:t>Counter is incremented/decremented once per cycle.</a:t>
              </a:r>
            </a:p>
          </p:txBody>
        </p:sp>
      </p:grpSp>
      <mc:AlternateContent xmlns:mc="http://schemas.openxmlformats.org/markup-compatibility/2006" xmlns:a14="http://schemas.microsoft.com/office/drawing/2010/main">
        <mc:Choice Requires="a14">
          <p:sp>
            <p:nvSpPr>
              <p:cNvPr id="259" name="Rectangle 258">
                <a:extLst>
                  <a:ext uri="{FF2B5EF4-FFF2-40B4-BE49-F238E27FC236}">
                    <a16:creationId xmlns:a16="http://schemas.microsoft.com/office/drawing/2014/main" id="{29A432C0-6BBD-DE42-952F-592510927896}"/>
                  </a:ext>
                </a:extLst>
              </p:cNvPr>
              <p:cNvSpPr/>
              <p:nvPr/>
            </p:nvSpPr>
            <p:spPr>
              <a:xfrm>
                <a:off x="4356460" y="296051"/>
                <a:ext cx="4187259" cy="8006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𝐶𝐾</m:t>
                          </m:r>
                          <m:r>
                            <a:rPr lang="en-US" sz="2400" i="1">
                              <a:latin typeface="Cambria Math"/>
                            </a:rPr>
                            <m:t>_</m:t>
                          </m:r>
                          <m:r>
                            <a:rPr lang="en-US" sz="2400" i="1">
                              <a:latin typeface="Cambria Math"/>
                            </a:rPr>
                            <m:t>𝐶𝑁𝑇</m:t>
                          </m:r>
                        </m:sub>
                      </m:sSub>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𝐶𝐿</m:t>
                              </m:r>
                              <m:r>
                                <a:rPr lang="en-US" sz="2400" i="1">
                                  <a:latin typeface="Cambria Math"/>
                                </a:rPr>
                                <m:t>_</m:t>
                              </m:r>
                              <m:r>
                                <a:rPr lang="en-US" sz="2400" i="1">
                                  <a:latin typeface="Cambria Math"/>
                                </a:rPr>
                                <m:t>𝑃𝑆𝐶</m:t>
                              </m:r>
                            </m:sub>
                          </m:sSub>
                        </m:num>
                        <m:den>
                          <m:r>
                            <a:rPr lang="en-US" sz="2400" i="1">
                              <a:latin typeface="Cambria Math" panose="02040503050406030204" pitchFamily="18" charset="0"/>
                            </a:rPr>
                            <m:t>𝑃𝑆𝐶</m:t>
                          </m:r>
                          <m:r>
                            <a:rPr lang="en-US" sz="2400" i="1">
                              <a:latin typeface="Cambria Math"/>
                            </a:rPr>
                            <m:t>+1</m:t>
                          </m:r>
                        </m:den>
                      </m:f>
                    </m:oMath>
                  </m:oMathPara>
                </a14:m>
                <a:endParaRPr lang="en-US" sz="2400" dirty="0"/>
              </a:p>
            </p:txBody>
          </p:sp>
        </mc:Choice>
        <mc:Fallback xmlns="">
          <p:sp>
            <p:nvSpPr>
              <p:cNvPr id="259" name="Rectangle 258">
                <a:extLst>
                  <a:ext uri="{FF2B5EF4-FFF2-40B4-BE49-F238E27FC236}">
                    <a16:creationId xmlns:a16="http://schemas.microsoft.com/office/drawing/2014/main" id="{29A432C0-6BBD-DE42-952F-592510927896}"/>
                  </a:ext>
                </a:extLst>
              </p:cNvPr>
              <p:cNvSpPr>
                <a:spLocks noRot="1" noChangeAspect="1" noMove="1" noResize="1" noEditPoints="1" noAdjustHandles="1" noChangeArrowheads="1" noChangeShapeType="1" noTextEdit="1"/>
              </p:cNvSpPr>
              <p:nvPr/>
            </p:nvSpPr>
            <p:spPr>
              <a:xfrm>
                <a:off x="4356460" y="296051"/>
                <a:ext cx="4187259" cy="800668"/>
              </a:xfrm>
              <a:prstGeom prst="rect">
                <a:avLst/>
              </a:prstGeom>
              <a:blipFill>
                <a:blip r:embed="rId4"/>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42803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400"/>
                                  </p:stCondLst>
                                  <p:childTnLst>
                                    <p:set>
                                      <p:cBhvr>
                                        <p:cTn id="15"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494C5F-14D4-444D-AC47-A4D5EF4F0125}"/>
              </a:ext>
            </a:extLst>
          </p:cNvPr>
          <p:cNvSpPr>
            <a:spLocks noGrp="1"/>
          </p:cNvSpPr>
          <p:nvPr>
            <p:ph type="sldNum" sz="quarter" idx="12"/>
          </p:nvPr>
        </p:nvSpPr>
        <p:spPr/>
        <p:txBody>
          <a:bodyPr/>
          <a:lstStyle/>
          <a:p>
            <a:fld id="{EA7C8D44-3667-46F6-9772-CC52308E2A7F}" type="slidenum">
              <a:rPr lang="en-US" smtClean="0"/>
              <a:pPr/>
              <a:t>8</a:t>
            </a:fld>
            <a:endParaRPr lang="en-US" dirty="0"/>
          </a:p>
        </p:txBody>
      </p:sp>
      <p:grpSp>
        <p:nvGrpSpPr>
          <p:cNvPr id="17" name="Group 16">
            <a:extLst>
              <a:ext uri="{FF2B5EF4-FFF2-40B4-BE49-F238E27FC236}">
                <a16:creationId xmlns:a16="http://schemas.microsoft.com/office/drawing/2014/main" id="{BF37095C-F347-CD49-BDC8-84408349AFE7}"/>
              </a:ext>
            </a:extLst>
          </p:cNvPr>
          <p:cNvGrpSpPr/>
          <p:nvPr/>
        </p:nvGrpSpPr>
        <p:grpSpPr>
          <a:xfrm>
            <a:off x="1805412" y="3844525"/>
            <a:ext cx="8630552" cy="1024249"/>
            <a:chOff x="172597" y="4908199"/>
            <a:chExt cx="8630552" cy="1024249"/>
          </a:xfrm>
        </p:grpSpPr>
        <p:grpSp>
          <p:nvGrpSpPr>
            <p:cNvPr id="5" name="Group 4">
              <a:extLst>
                <a:ext uri="{FF2B5EF4-FFF2-40B4-BE49-F238E27FC236}">
                  <a16:creationId xmlns:a16="http://schemas.microsoft.com/office/drawing/2014/main" id="{57EC6B92-E62A-CA42-9889-C3B1D768732F}"/>
                </a:ext>
              </a:extLst>
            </p:cNvPr>
            <p:cNvGrpSpPr/>
            <p:nvPr/>
          </p:nvGrpSpPr>
          <p:grpSpPr>
            <a:xfrm>
              <a:off x="1143000" y="4908199"/>
              <a:ext cx="7660149" cy="661696"/>
              <a:chOff x="-1578053" y="3843093"/>
              <a:chExt cx="14092343" cy="661696"/>
            </a:xfrm>
          </p:grpSpPr>
          <p:cxnSp>
            <p:nvCxnSpPr>
              <p:cNvPr id="6" name="Straight Connector 5">
                <a:extLst>
                  <a:ext uri="{FF2B5EF4-FFF2-40B4-BE49-F238E27FC236}">
                    <a16:creationId xmlns:a16="http://schemas.microsoft.com/office/drawing/2014/main" id="{C889CFF2-E27C-1F4B-9AB9-3C625C2F368C}"/>
                  </a:ext>
                </a:extLst>
              </p:cNvPr>
              <p:cNvCxnSpPr>
                <a:cxnSpLocks/>
              </p:cNvCxnSpPr>
              <p:nvPr/>
            </p:nvCxnSpPr>
            <p:spPr>
              <a:xfrm flipV="1">
                <a:off x="-1578053" y="4496690"/>
                <a:ext cx="4332384" cy="39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9F1CCC-FD3E-C144-9FCF-7FE2E4EF6B5D}"/>
                  </a:ext>
                </a:extLst>
              </p:cNvPr>
              <p:cNvCxnSpPr>
                <a:cxnSpLocks/>
              </p:cNvCxnSpPr>
              <p:nvPr/>
            </p:nvCxnSpPr>
            <p:spPr>
              <a:xfrm>
                <a:off x="3024504" y="3843093"/>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528C171-C800-2D45-8B23-136D51BEDE32}"/>
                  </a:ext>
                </a:extLst>
              </p:cNvPr>
              <p:cNvCxnSpPr>
                <a:cxnSpLocks/>
              </p:cNvCxnSpPr>
              <p:nvPr/>
            </p:nvCxnSpPr>
            <p:spPr>
              <a:xfrm flipV="1">
                <a:off x="2754332" y="3843093"/>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9C40BA-4056-F949-97B5-86C7E2291CE9}"/>
                  </a:ext>
                </a:extLst>
              </p:cNvPr>
              <p:cNvCxnSpPr>
                <a:cxnSpLocks/>
              </p:cNvCxnSpPr>
              <p:nvPr/>
            </p:nvCxnSpPr>
            <p:spPr>
              <a:xfrm flipH="1" flipV="1">
                <a:off x="4642263" y="3851043"/>
                <a:ext cx="316675" cy="6535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2D819D-65DF-244E-A191-A26B5022833A}"/>
                  </a:ext>
                </a:extLst>
              </p:cNvPr>
              <p:cNvCxnSpPr>
                <a:cxnSpLocks/>
              </p:cNvCxnSpPr>
              <p:nvPr/>
            </p:nvCxnSpPr>
            <p:spPr>
              <a:xfrm flipV="1">
                <a:off x="6576208" y="3851055"/>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6366B7-EA51-004C-BC58-AAF831111835}"/>
                  </a:ext>
                </a:extLst>
              </p:cNvPr>
              <p:cNvCxnSpPr>
                <a:cxnSpLocks/>
              </p:cNvCxnSpPr>
              <p:nvPr/>
            </p:nvCxnSpPr>
            <p:spPr>
              <a:xfrm flipV="1">
                <a:off x="6846381" y="3843093"/>
                <a:ext cx="566790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801B61-1C48-9A4D-B804-7D8889F2DF84}"/>
                  </a:ext>
                </a:extLst>
              </p:cNvPr>
              <p:cNvCxnSpPr>
                <a:cxnSpLocks/>
              </p:cNvCxnSpPr>
              <p:nvPr/>
            </p:nvCxnSpPr>
            <p:spPr>
              <a:xfrm>
                <a:off x="4946572" y="4492715"/>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84189B7B-1A5C-1E44-81F2-17EED29A06FE}"/>
                </a:ext>
              </a:extLst>
            </p:cNvPr>
            <p:cNvSpPr txBox="1"/>
            <p:nvPr/>
          </p:nvSpPr>
          <p:spPr>
            <a:xfrm>
              <a:off x="172597" y="4916785"/>
              <a:ext cx="1061445" cy="1015663"/>
            </a:xfrm>
            <a:prstGeom prst="rect">
              <a:avLst/>
            </a:prstGeom>
            <a:noFill/>
          </p:spPr>
          <p:txBody>
            <a:bodyPr wrap="square" rtlCol="0">
              <a:spAutoFit/>
            </a:bodyPr>
            <a:lstStyle/>
            <a:p>
              <a:r>
                <a:rPr lang="en-US" sz="2000" dirty="0">
                  <a:solidFill>
                    <a:srgbClr val="FF0000"/>
                  </a:solidFill>
                </a:rPr>
                <a:t>External Input Signal</a:t>
              </a:r>
            </a:p>
          </p:txBody>
        </p:sp>
      </p:grpSp>
      <p:grpSp>
        <p:nvGrpSpPr>
          <p:cNvPr id="21" name="Group 20">
            <a:extLst>
              <a:ext uri="{FF2B5EF4-FFF2-40B4-BE49-F238E27FC236}">
                <a16:creationId xmlns:a16="http://schemas.microsoft.com/office/drawing/2014/main" id="{1A3E16DC-9AAA-784B-82E1-B9139E0AC5BD}"/>
              </a:ext>
            </a:extLst>
          </p:cNvPr>
          <p:cNvGrpSpPr/>
          <p:nvPr/>
        </p:nvGrpSpPr>
        <p:grpSpPr>
          <a:xfrm>
            <a:off x="2927610" y="230208"/>
            <a:ext cx="4354031" cy="4271889"/>
            <a:chOff x="1294794" y="1293882"/>
            <a:chExt cx="4354031" cy="4271889"/>
          </a:xfrm>
        </p:grpSpPr>
        <p:cxnSp>
          <p:nvCxnSpPr>
            <p:cNvPr id="33" name="Straight Arrow Connector 32">
              <a:extLst>
                <a:ext uri="{FF2B5EF4-FFF2-40B4-BE49-F238E27FC236}">
                  <a16:creationId xmlns:a16="http://schemas.microsoft.com/office/drawing/2014/main" id="{BB344F17-661D-8F40-9A71-F8BF4761AC42}"/>
                </a:ext>
              </a:extLst>
            </p:cNvPr>
            <p:cNvCxnSpPr>
              <a:cxnSpLocks/>
            </p:cNvCxnSpPr>
            <p:nvPr/>
          </p:nvCxnSpPr>
          <p:spPr>
            <a:xfrm flipV="1">
              <a:off x="5648825" y="1293882"/>
              <a:ext cx="0" cy="4271889"/>
            </a:xfrm>
            <a:prstGeom prst="straightConnector1">
              <a:avLst/>
            </a:prstGeom>
            <a:ln w="19050">
              <a:solidFill>
                <a:srgbClr val="FF40FF"/>
              </a:solidFill>
              <a:prstDash val="dash"/>
              <a:headEnd type="non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D07C762-8F64-164F-BA3D-9A7AAAAB1793}"/>
                </a:ext>
              </a:extLst>
            </p:cNvPr>
            <p:cNvCxnSpPr>
              <a:cxnSpLocks/>
            </p:cNvCxnSpPr>
            <p:nvPr/>
          </p:nvCxnSpPr>
          <p:spPr>
            <a:xfrm>
              <a:off x="2073665" y="2483382"/>
              <a:ext cx="3559840" cy="0"/>
            </a:xfrm>
            <a:prstGeom prst="straightConnector1">
              <a:avLst/>
            </a:prstGeom>
            <a:ln w="19050">
              <a:solidFill>
                <a:srgbClr val="FF40FF"/>
              </a:solidFill>
              <a:prstDash val="dash"/>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E49CB01-6804-CA47-9166-51B1FE570A46}"/>
                </a:ext>
              </a:extLst>
            </p:cNvPr>
            <p:cNvSpPr txBox="1"/>
            <p:nvPr/>
          </p:nvSpPr>
          <p:spPr>
            <a:xfrm>
              <a:off x="1294794" y="2309154"/>
              <a:ext cx="819455" cy="369332"/>
            </a:xfrm>
            <a:prstGeom prst="rect">
              <a:avLst/>
            </a:prstGeom>
            <a:noFill/>
          </p:spPr>
          <p:txBody>
            <a:bodyPr wrap="none" rtlCol="0">
              <a:spAutoFit/>
            </a:bodyPr>
            <a:lstStyle/>
            <a:p>
              <a:r>
                <a:rPr lang="en-US" dirty="0" err="1">
                  <a:solidFill>
                    <a:srgbClr val="FF40FF"/>
                  </a:solidFill>
                  <a:latin typeface="Consolas" panose="020B0609020204030204" pitchFamily="49" charset="0"/>
                  <a:cs typeface="Consolas" panose="020B0609020204030204" pitchFamily="49" charset="0"/>
                </a:rPr>
                <a:t>CCR</a:t>
              </a:r>
              <a:r>
                <a:rPr lang="en-US" baseline="-25000" dirty="0" err="1">
                  <a:solidFill>
                    <a:srgbClr val="FF40FF"/>
                  </a:solidFill>
                  <a:latin typeface="Consolas" panose="020B0609020204030204" pitchFamily="49" charset="0"/>
                  <a:cs typeface="Consolas" panose="020B0609020204030204" pitchFamily="49" charset="0"/>
                </a:rPr>
                <a:t>new</a:t>
              </a:r>
              <a:endParaRPr lang="en-US" baseline="-25000" dirty="0">
                <a:solidFill>
                  <a:srgbClr val="FF40FF"/>
                </a:solidFill>
                <a:latin typeface="Consolas" panose="020B0609020204030204" pitchFamily="49" charset="0"/>
                <a:cs typeface="Consolas" panose="020B0609020204030204" pitchFamily="49" charset="0"/>
              </a:endParaRPr>
            </a:p>
          </p:txBody>
        </p:sp>
      </p:grpSp>
      <p:grpSp>
        <p:nvGrpSpPr>
          <p:cNvPr id="19" name="Group 18">
            <a:extLst>
              <a:ext uri="{FF2B5EF4-FFF2-40B4-BE49-F238E27FC236}">
                <a16:creationId xmlns:a16="http://schemas.microsoft.com/office/drawing/2014/main" id="{CF5C9B24-731A-2949-BFB2-00EE4210B381}"/>
              </a:ext>
            </a:extLst>
          </p:cNvPr>
          <p:cNvGrpSpPr/>
          <p:nvPr/>
        </p:nvGrpSpPr>
        <p:grpSpPr>
          <a:xfrm>
            <a:off x="2927609" y="222822"/>
            <a:ext cx="2290430" cy="4279275"/>
            <a:chOff x="1294794" y="1286496"/>
            <a:chExt cx="2290430" cy="4279275"/>
          </a:xfrm>
        </p:grpSpPr>
        <p:cxnSp>
          <p:nvCxnSpPr>
            <p:cNvPr id="31" name="Straight Arrow Connector 30">
              <a:extLst>
                <a:ext uri="{FF2B5EF4-FFF2-40B4-BE49-F238E27FC236}">
                  <a16:creationId xmlns:a16="http://schemas.microsoft.com/office/drawing/2014/main" id="{17685188-21D5-C045-8ECC-93AE4F6EF3CF}"/>
                </a:ext>
              </a:extLst>
            </p:cNvPr>
            <p:cNvCxnSpPr>
              <a:cxnSpLocks/>
            </p:cNvCxnSpPr>
            <p:nvPr/>
          </p:nvCxnSpPr>
          <p:spPr>
            <a:xfrm flipV="1">
              <a:off x="3571374" y="1286496"/>
              <a:ext cx="0" cy="4279275"/>
            </a:xfrm>
            <a:prstGeom prst="straightConnector1">
              <a:avLst/>
            </a:prstGeom>
            <a:ln w="19050">
              <a:solidFill>
                <a:srgbClr val="0000FF"/>
              </a:solidFill>
              <a:prstDash val="dash"/>
              <a:headEnd type="non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FDA8F88-3478-1943-BAEE-EED56702514B}"/>
                </a:ext>
              </a:extLst>
            </p:cNvPr>
            <p:cNvCxnSpPr>
              <a:cxnSpLocks/>
            </p:cNvCxnSpPr>
            <p:nvPr/>
          </p:nvCxnSpPr>
          <p:spPr>
            <a:xfrm>
              <a:off x="2073665" y="3747954"/>
              <a:ext cx="1511559" cy="0"/>
            </a:xfrm>
            <a:prstGeom prst="straightConnector1">
              <a:avLst/>
            </a:prstGeom>
            <a:ln w="19050">
              <a:solidFill>
                <a:srgbClr val="0000FF"/>
              </a:solidFill>
              <a:prstDash val="dash"/>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DFE6766-B66C-BF48-9EA0-367466FF8B23}"/>
                </a:ext>
              </a:extLst>
            </p:cNvPr>
            <p:cNvSpPr txBox="1"/>
            <p:nvPr/>
          </p:nvSpPr>
          <p:spPr>
            <a:xfrm>
              <a:off x="1294794" y="3560977"/>
              <a:ext cx="819455" cy="369332"/>
            </a:xfrm>
            <a:prstGeom prst="rect">
              <a:avLst/>
            </a:prstGeom>
            <a:noFill/>
          </p:spPr>
          <p:txBody>
            <a:bodyPr wrap="none" rtlCol="0">
              <a:spAutoFit/>
            </a:bodyPr>
            <a:lstStyle/>
            <a:p>
              <a:r>
                <a:rPr lang="en-US" dirty="0" err="1">
                  <a:solidFill>
                    <a:srgbClr val="0000FF"/>
                  </a:solidFill>
                  <a:latin typeface="Consolas" panose="020B0609020204030204" pitchFamily="49" charset="0"/>
                  <a:cs typeface="Consolas" panose="020B0609020204030204" pitchFamily="49" charset="0"/>
                </a:rPr>
                <a:t>CCR</a:t>
              </a:r>
              <a:r>
                <a:rPr lang="en-US" baseline="-25000" dirty="0" err="1">
                  <a:solidFill>
                    <a:srgbClr val="0000FF"/>
                  </a:solidFill>
                  <a:latin typeface="Consolas" panose="020B0609020204030204" pitchFamily="49" charset="0"/>
                  <a:cs typeface="Consolas" panose="020B0609020204030204" pitchFamily="49" charset="0"/>
                </a:rPr>
                <a:t>old</a:t>
              </a:r>
              <a:endParaRPr lang="en-US" baseline="-25000" dirty="0">
                <a:solidFill>
                  <a:srgbClr val="0000FF"/>
                </a:solidFill>
                <a:latin typeface="Consolas" panose="020B0609020204030204" pitchFamily="49" charset="0"/>
                <a:cs typeface="Consolas" panose="020B0609020204030204" pitchFamily="49" charset="0"/>
              </a:endParaRPr>
            </a:p>
          </p:txBody>
        </p:sp>
      </p:grpSp>
      <p:grpSp>
        <p:nvGrpSpPr>
          <p:cNvPr id="22" name="Group 21">
            <a:extLst>
              <a:ext uri="{FF2B5EF4-FFF2-40B4-BE49-F238E27FC236}">
                <a16:creationId xmlns:a16="http://schemas.microsoft.com/office/drawing/2014/main" id="{BEBA93DD-06C3-654E-96E3-71FA4BA31626}"/>
              </a:ext>
            </a:extLst>
          </p:cNvPr>
          <p:cNvGrpSpPr/>
          <p:nvPr/>
        </p:nvGrpSpPr>
        <p:grpSpPr>
          <a:xfrm>
            <a:off x="4915401" y="4614005"/>
            <a:ext cx="5730415" cy="1065643"/>
            <a:chOff x="3282585" y="5677679"/>
            <a:chExt cx="5730415" cy="1065643"/>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C5FD110-4D77-3240-A718-0A8F6186292F}"/>
                    </a:ext>
                  </a:extLst>
                </p:cNvPr>
                <p:cNvSpPr txBox="1"/>
                <p:nvPr/>
              </p:nvSpPr>
              <p:spPr>
                <a:xfrm>
                  <a:off x="3282585" y="5984716"/>
                  <a:ext cx="5730415" cy="758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𝑇𝑖𝑚𝑒</m:t>
                        </m:r>
                        <m:r>
                          <a:rPr lang="en-US" sz="2400" i="1">
                            <a:latin typeface="Cambria Math" panose="02040503050406030204" pitchFamily="18" charset="0"/>
                          </a:rPr>
                          <m:t> </m:t>
                        </m:r>
                        <m:r>
                          <a:rPr lang="en-US" sz="2400" i="1">
                            <a:latin typeface="Cambria Math" panose="02040503050406030204" pitchFamily="18" charset="0"/>
                          </a:rPr>
                          <m:t>𝑆𝑝𝑎𝑛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solidFill>
                                  <a:srgbClr val="FF40FF"/>
                                </a:solidFill>
                                <a:latin typeface="Cambria Math" panose="02040503050406030204" pitchFamily="18" charset="0"/>
                              </a:rPr>
                              <m:t>𝐶𝐶𝑅</m:t>
                            </m:r>
                          </m:e>
                          <m:sub>
                            <m:r>
                              <a:rPr lang="en-US" sz="2400" i="1">
                                <a:solidFill>
                                  <a:srgbClr val="FF40FF"/>
                                </a:solidFill>
                                <a:latin typeface="Cambria Math" panose="02040503050406030204" pitchFamily="18" charset="0"/>
                              </a:rPr>
                              <m:t>𝑛𝑒𝑤</m:t>
                            </m:r>
                          </m:sub>
                        </m:sSub>
                        <m:r>
                          <a:rPr lang="en-US" sz="2400" i="1">
                            <a:latin typeface="Cambria Math" panose="02040503050406030204" pitchFamily="18" charset="0"/>
                          </a:rPr>
                          <m:t>−</m:t>
                        </m:r>
                        <m:sSub>
                          <m:sSubPr>
                            <m:ctrlPr>
                              <a:rPr lang="en-US" sz="2400" i="1">
                                <a:solidFill>
                                  <a:srgbClr val="0000FF"/>
                                </a:solidFill>
                                <a:latin typeface="Cambria Math" panose="02040503050406030204" pitchFamily="18" charset="0"/>
                              </a:rPr>
                            </m:ctrlPr>
                          </m:sSubPr>
                          <m:e>
                            <m:r>
                              <a:rPr lang="en-US" sz="2400" i="1">
                                <a:solidFill>
                                  <a:srgbClr val="0000FF"/>
                                </a:solidFill>
                                <a:latin typeface="Cambria Math" panose="02040503050406030204" pitchFamily="18" charset="0"/>
                              </a:rPr>
                              <m:t>𝐶𝐶𝑅</m:t>
                            </m:r>
                          </m:e>
                          <m:sub>
                            <m:r>
                              <a:rPr lang="en-US" sz="2400" i="1">
                                <a:solidFill>
                                  <a:srgbClr val="0000FF"/>
                                </a:solidFill>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𝐶𝐿</m:t>
                                </m:r>
                                <m:r>
                                  <a:rPr lang="en-US" sz="2400" i="1">
                                    <a:latin typeface="Cambria Math" panose="02040503050406030204" pitchFamily="18" charset="0"/>
                                    <a:ea typeface="Cambria Math" panose="02040503050406030204" pitchFamily="18" charset="0"/>
                                  </a:rPr>
                                  <m:t>_</m:t>
                                </m:r>
                                <m:r>
                                  <a:rPr lang="en-US" sz="2400" i="1">
                                    <a:latin typeface="Cambria Math" panose="02040503050406030204" pitchFamily="18" charset="0"/>
                                    <a:ea typeface="Cambria Math" panose="02040503050406030204" pitchFamily="18" charset="0"/>
                                  </a:rPr>
                                  <m:t>𝐶𝑁𝑇</m:t>
                                </m:r>
                              </m:sub>
                            </m:sSub>
                          </m:den>
                        </m:f>
                      </m:oMath>
                    </m:oMathPara>
                  </a14:m>
                  <a:endParaRPr lang="en-US" sz="2400" dirty="0"/>
                </a:p>
              </p:txBody>
            </p:sp>
          </mc:Choice>
          <mc:Fallback xmlns="">
            <p:sp>
              <p:nvSpPr>
                <p:cNvPr id="64" name="TextBox 63">
                  <a:extLst>
                    <a:ext uri="{FF2B5EF4-FFF2-40B4-BE49-F238E27FC236}">
                      <a16:creationId xmlns:a16="http://schemas.microsoft.com/office/drawing/2014/main" id="{3C5FD110-4D77-3240-A718-0A8F6186292F}"/>
                    </a:ext>
                  </a:extLst>
                </p:cNvPr>
                <p:cNvSpPr txBox="1">
                  <a:spLocks noRot="1" noChangeAspect="1" noMove="1" noResize="1" noEditPoints="1" noAdjustHandles="1" noChangeArrowheads="1" noChangeShapeType="1" noTextEdit="1"/>
                </p:cNvSpPr>
                <p:nvPr/>
              </p:nvSpPr>
              <p:spPr>
                <a:xfrm>
                  <a:off x="3282585" y="5984716"/>
                  <a:ext cx="5730415" cy="758606"/>
                </a:xfrm>
                <a:prstGeom prst="rect">
                  <a:avLst/>
                </a:prstGeom>
                <a:blipFill>
                  <a:blip r:embed="rId3"/>
                  <a:stretch>
                    <a:fillRect l="-442" b="-16393"/>
                  </a:stretch>
                </a:blipFill>
              </p:spPr>
              <p:txBody>
                <a:bodyPr/>
                <a:lstStyle/>
                <a:p>
                  <a:r>
                    <a:rPr lang="en-US">
                      <a:noFill/>
                    </a:rPr>
                    <a:t> </a:t>
                  </a:r>
                </a:p>
              </p:txBody>
            </p:sp>
          </mc:Fallback>
        </mc:AlternateContent>
        <p:sp>
          <p:nvSpPr>
            <p:cNvPr id="68" name="Right Brace 67">
              <a:extLst>
                <a:ext uri="{FF2B5EF4-FFF2-40B4-BE49-F238E27FC236}">
                  <a16:creationId xmlns:a16="http://schemas.microsoft.com/office/drawing/2014/main" id="{2F59A12E-AA13-E541-B3EA-9C44AA160DBA}"/>
                </a:ext>
              </a:extLst>
            </p:cNvPr>
            <p:cNvSpPr/>
            <p:nvPr/>
          </p:nvSpPr>
          <p:spPr>
            <a:xfrm rot="5400000">
              <a:off x="4438430" y="4810623"/>
              <a:ext cx="338995" cy="2073108"/>
            </a:xfrm>
            <a:prstGeom prst="rightBrace">
              <a:avLst>
                <a:gd name="adj1" fmla="val 45277"/>
                <a:gd name="adj2" fmla="val 50000"/>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BF5B391-37E6-DD41-A4ED-0FF4CDE77739}"/>
              </a:ext>
            </a:extLst>
          </p:cNvPr>
          <p:cNvGrpSpPr/>
          <p:nvPr/>
        </p:nvGrpSpPr>
        <p:grpSpPr>
          <a:xfrm>
            <a:off x="2935517" y="57955"/>
            <a:ext cx="7155498" cy="3559884"/>
            <a:chOff x="1302702" y="1121630"/>
            <a:chExt cx="7155498" cy="3559884"/>
          </a:xfrm>
        </p:grpSpPr>
        <p:cxnSp>
          <p:nvCxnSpPr>
            <p:cNvPr id="18" name="Straight Arrow Connector 17">
              <a:extLst>
                <a:ext uri="{FF2B5EF4-FFF2-40B4-BE49-F238E27FC236}">
                  <a16:creationId xmlns:a16="http://schemas.microsoft.com/office/drawing/2014/main" id="{D0F59978-D609-BE4F-87CE-DE210727BDBC}"/>
                </a:ext>
              </a:extLst>
            </p:cNvPr>
            <p:cNvCxnSpPr>
              <a:cxnSpLocks/>
              <a:stCxn id="36" idx="3"/>
            </p:cNvCxnSpPr>
            <p:nvPr/>
          </p:nvCxnSpPr>
          <p:spPr>
            <a:xfrm flipV="1">
              <a:off x="2382504" y="1426124"/>
              <a:ext cx="4984923" cy="307072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D677FF3-016B-AA49-8AC2-06F84B66097D}"/>
                </a:ext>
              </a:extLst>
            </p:cNvPr>
            <p:cNvCxnSpPr>
              <a:cxnSpLocks/>
            </p:cNvCxnSpPr>
            <p:nvPr/>
          </p:nvCxnSpPr>
          <p:spPr>
            <a:xfrm flipV="1">
              <a:off x="7367080" y="1422916"/>
              <a:ext cx="8601" cy="301000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A9280A-115C-6D4E-B3A6-E4D9DA932F9E}"/>
                </a:ext>
              </a:extLst>
            </p:cNvPr>
            <p:cNvCxnSpPr>
              <a:cxnSpLocks/>
            </p:cNvCxnSpPr>
            <p:nvPr/>
          </p:nvCxnSpPr>
          <p:spPr>
            <a:xfrm flipV="1">
              <a:off x="1302702" y="1473056"/>
              <a:ext cx="1093227" cy="65374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435647-4649-DA49-9AEE-7C66784FEB3F}"/>
                </a:ext>
              </a:extLst>
            </p:cNvPr>
            <p:cNvCxnSpPr>
              <a:cxnSpLocks/>
              <a:stCxn id="36" idx="3"/>
            </p:cNvCxnSpPr>
            <p:nvPr/>
          </p:nvCxnSpPr>
          <p:spPr>
            <a:xfrm flipV="1">
              <a:off x="2382504" y="1464330"/>
              <a:ext cx="5518" cy="303251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8CBEE0-4666-1943-B35A-165DDF6746DE}"/>
                </a:ext>
              </a:extLst>
            </p:cNvPr>
            <p:cNvSpPr txBox="1"/>
            <p:nvPr/>
          </p:nvSpPr>
          <p:spPr>
            <a:xfrm>
              <a:off x="2071200" y="4312182"/>
              <a:ext cx="311304"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7" name="TextBox 36">
              <a:extLst>
                <a:ext uri="{FF2B5EF4-FFF2-40B4-BE49-F238E27FC236}">
                  <a16:creationId xmlns:a16="http://schemas.microsoft.com/office/drawing/2014/main" id="{DC26CD27-6729-9142-9C3E-4D736AEB9BCF}"/>
                </a:ext>
              </a:extLst>
            </p:cNvPr>
            <p:cNvSpPr txBox="1"/>
            <p:nvPr/>
          </p:nvSpPr>
          <p:spPr>
            <a:xfrm>
              <a:off x="7296065" y="1121630"/>
              <a:ext cx="564578"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ARR</a:t>
              </a:r>
            </a:p>
          </p:txBody>
        </p:sp>
        <p:sp>
          <p:nvSpPr>
            <p:cNvPr id="61" name="TextBox 60">
              <a:extLst>
                <a:ext uri="{FF2B5EF4-FFF2-40B4-BE49-F238E27FC236}">
                  <a16:creationId xmlns:a16="http://schemas.microsoft.com/office/drawing/2014/main" id="{6B2E88A1-87C7-3A4D-B357-67DFC3D05CBD}"/>
                </a:ext>
              </a:extLst>
            </p:cNvPr>
            <p:cNvSpPr txBox="1"/>
            <p:nvPr/>
          </p:nvSpPr>
          <p:spPr>
            <a:xfrm>
              <a:off x="2295759" y="1151726"/>
              <a:ext cx="564578"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ARR</a:t>
              </a:r>
            </a:p>
          </p:txBody>
        </p:sp>
        <p:cxnSp>
          <p:nvCxnSpPr>
            <p:cNvPr id="76" name="Straight Arrow Connector 75">
              <a:extLst>
                <a:ext uri="{FF2B5EF4-FFF2-40B4-BE49-F238E27FC236}">
                  <a16:creationId xmlns:a16="http://schemas.microsoft.com/office/drawing/2014/main" id="{53586597-B22A-4145-BA94-DA07E01A8885}"/>
                </a:ext>
              </a:extLst>
            </p:cNvPr>
            <p:cNvCxnSpPr>
              <a:cxnSpLocks/>
            </p:cNvCxnSpPr>
            <p:nvPr/>
          </p:nvCxnSpPr>
          <p:spPr>
            <a:xfrm flipV="1">
              <a:off x="7364973" y="3783996"/>
              <a:ext cx="1093227" cy="65374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A4AAF3BD-3126-9D4B-8C7E-762159F4946B}"/>
              </a:ext>
            </a:extLst>
          </p:cNvPr>
          <p:cNvSpPr txBox="1"/>
          <p:nvPr/>
        </p:nvSpPr>
        <p:spPr>
          <a:xfrm>
            <a:off x="1789235" y="638980"/>
            <a:ext cx="1119227" cy="707886"/>
          </a:xfrm>
          <a:prstGeom prst="rect">
            <a:avLst/>
          </a:prstGeom>
          <a:noFill/>
        </p:spPr>
        <p:txBody>
          <a:bodyPr wrap="square" rtlCol="0">
            <a:spAutoFit/>
          </a:bodyPr>
          <a:lstStyle/>
          <a:p>
            <a:r>
              <a:rPr lang="en-US" sz="2000" dirty="0">
                <a:solidFill>
                  <a:schemeClr val="accent1"/>
                </a:solidFill>
              </a:rPr>
              <a:t>Timer</a:t>
            </a:r>
          </a:p>
          <a:p>
            <a:r>
              <a:rPr lang="en-US" sz="2000" dirty="0">
                <a:solidFill>
                  <a:schemeClr val="accent1"/>
                </a:solidFill>
              </a:rPr>
              <a:t>Counter</a:t>
            </a:r>
          </a:p>
        </p:txBody>
      </p:sp>
      <p:sp>
        <p:nvSpPr>
          <p:cNvPr id="35" name="TextBox 34">
            <a:extLst>
              <a:ext uri="{FF2B5EF4-FFF2-40B4-BE49-F238E27FC236}">
                <a16:creationId xmlns:a16="http://schemas.microsoft.com/office/drawing/2014/main" id="{6F74A6A4-F0A8-154B-8587-998DE116B5A8}"/>
              </a:ext>
            </a:extLst>
          </p:cNvPr>
          <p:cNvSpPr txBox="1"/>
          <p:nvPr/>
        </p:nvSpPr>
        <p:spPr>
          <a:xfrm>
            <a:off x="8700274" y="3220257"/>
            <a:ext cx="311304"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3" name="TextBox 22">
            <a:extLst>
              <a:ext uri="{FF2B5EF4-FFF2-40B4-BE49-F238E27FC236}">
                <a16:creationId xmlns:a16="http://schemas.microsoft.com/office/drawing/2014/main" id="{9609D247-C1B8-A64A-986F-ADC68F217252}"/>
              </a:ext>
            </a:extLst>
          </p:cNvPr>
          <p:cNvSpPr txBox="1"/>
          <p:nvPr/>
        </p:nvSpPr>
        <p:spPr>
          <a:xfrm>
            <a:off x="5486401" y="3200400"/>
            <a:ext cx="1434291" cy="523220"/>
          </a:xfrm>
          <a:prstGeom prst="rect">
            <a:avLst/>
          </a:prstGeom>
          <a:noFill/>
        </p:spPr>
        <p:txBody>
          <a:bodyPr wrap="square" rtlCol="0">
            <a:spAutoFit/>
          </a:bodyPr>
          <a:lstStyle/>
          <a:p>
            <a:pPr algn="ctr"/>
            <a:r>
              <a:rPr lang="en-US" sz="1400" dirty="0"/>
              <a:t>Capture only rising edges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E344E8E-A614-BB42-B0D5-7478F00A8CAD}"/>
                  </a:ext>
                </a:extLst>
              </p:cNvPr>
              <p:cNvSpPr/>
              <p:nvPr/>
            </p:nvSpPr>
            <p:spPr>
              <a:xfrm>
                <a:off x="5486401" y="5547717"/>
                <a:ext cx="4187259" cy="8006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𝐶𝐾</m:t>
                          </m:r>
                          <m:r>
                            <a:rPr lang="en-US" sz="2400" i="1">
                              <a:latin typeface="Cambria Math"/>
                            </a:rPr>
                            <m:t>_</m:t>
                          </m:r>
                          <m:r>
                            <a:rPr lang="en-US" sz="2400" i="1">
                              <a:latin typeface="Cambria Math"/>
                            </a:rPr>
                            <m:t>𝐶𝑁𝑇</m:t>
                          </m:r>
                        </m:sub>
                      </m:sSub>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𝑓</m:t>
                              </m:r>
                            </m:e>
                            <m:sub>
                              <m:r>
                                <a:rPr lang="en-US" sz="2400" i="1">
                                  <a:latin typeface="Cambria Math"/>
                                </a:rPr>
                                <m:t>𝐶𝐿</m:t>
                              </m:r>
                              <m:r>
                                <a:rPr lang="en-US" sz="2400" i="1">
                                  <a:latin typeface="Cambria Math"/>
                                </a:rPr>
                                <m:t>_</m:t>
                              </m:r>
                              <m:r>
                                <a:rPr lang="en-US" sz="2400" i="1">
                                  <a:latin typeface="Cambria Math"/>
                                </a:rPr>
                                <m:t>𝑃𝑆𝐶</m:t>
                              </m:r>
                            </m:sub>
                          </m:sSub>
                        </m:num>
                        <m:den>
                          <m:r>
                            <a:rPr lang="en-US" sz="2400" i="1">
                              <a:latin typeface="Cambria Math" panose="02040503050406030204" pitchFamily="18" charset="0"/>
                            </a:rPr>
                            <m:t>𝑃𝑆𝐶</m:t>
                          </m:r>
                          <m:r>
                            <a:rPr lang="en-US" sz="2400" i="1">
                              <a:latin typeface="Cambria Math"/>
                            </a:rPr>
                            <m:t>+1</m:t>
                          </m:r>
                        </m:den>
                      </m:f>
                    </m:oMath>
                  </m:oMathPara>
                </a14:m>
                <a:endParaRPr lang="en-US" sz="2400" dirty="0"/>
              </a:p>
            </p:txBody>
          </p:sp>
        </mc:Choice>
        <mc:Fallback xmlns="">
          <p:sp>
            <p:nvSpPr>
              <p:cNvPr id="41" name="Rectangle 40">
                <a:extLst>
                  <a:ext uri="{FF2B5EF4-FFF2-40B4-BE49-F238E27FC236}">
                    <a16:creationId xmlns:a16="http://schemas.microsoft.com/office/drawing/2014/main" id="{FE344E8E-A614-BB42-B0D5-7478F00A8CAD}"/>
                  </a:ext>
                </a:extLst>
              </p:cNvPr>
              <p:cNvSpPr>
                <a:spLocks noRot="1" noChangeAspect="1" noMove="1" noResize="1" noEditPoints="1" noAdjustHandles="1" noChangeArrowheads="1" noChangeShapeType="1" noTextEdit="1"/>
              </p:cNvSpPr>
              <p:nvPr/>
            </p:nvSpPr>
            <p:spPr>
              <a:xfrm>
                <a:off x="5486401" y="5547717"/>
                <a:ext cx="4187259" cy="800668"/>
              </a:xfrm>
              <a:prstGeom prst="rect">
                <a:avLst/>
              </a:prstGeom>
              <a:blipFill>
                <a:blip r:embed="rId4"/>
                <a:stretch>
                  <a:fillRect b="-7813"/>
                </a:stretch>
              </a:blipFill>
            </p:spPr>
            <p:txBody>
              <a:bodyPr/>
              <a:lstStyle/>
              <a:p>
                <a:r>
                  <a:rPr lang="en-US">
                    <a:noFill/>
                  </a:rPr>
                  <a:t> </a:t>
                </a:r>
              </a:p>
            </p:txBody>
          </p:sp>
        </mc:Fallback>
      </mc:AlternateContent>
    </p:spTree>
    <p:extLst>
      <p:ext uri="{BB962C8B-B14F-4D97-AF65-F5344CB8AC3E}">
        <p14:creationId xmlns:p14="http://schemas.microsoft.com/office/powerpoint/2010/main" val="583893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Filtering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9</a:t>
            </a:fld>
            <a:endParaRPr kumimoji="0" lang="en-US" dirty="0"/>
          </a:p>
        </p:txBody>
      </p:sp>
      <p:sp>
        <p:nvSpPr>
          <p:cNvPr id="4" name="Content Placeholder 3">
            <a:extLst>
              <a:ext uri="{FF2B5EF4-FFF2-40B4-BE49-F238E27FC236}">
                <a16:creationId xmlns:a16="http://schemas.microsoft.com/office/drawing/2014/main" id="{B068BD65-DA62-8644-B70A-62767171D52A}"/>
              </a:ext>
            </a:extLst>
          </p:cNvPr>
          <p:cNvSpPr>
            <a:spLocks noGrp="1"/>
          </p:cNvSpPr>
          <p:nvPr>
            <p:ph sz="quarter" idx="1"/>
          </p:nvPr>
        </p:nvSpPr>
        <p:spPr/>
        <p:txBody>
          <a:bodyPr>
            <a:normAutofit/>
          </a:bodyPr>
          <a:lstStyle/>
          <a:p>
            <a:r>
              <a:rPr lang="en-US" sz="2000" dirty="0"/>
              <a:t>Digital filter for debouncing and noise removal</a:t>
            </a:r>
          </a:p>
          <a:p>
            <a:pPr lvl="1"/>
            <a:r>
              <a:rPr lang="en-US" sz="1800" dirty="0"/>
              <a:t>N consecutive samples with the new level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800" y="2133601"/>
            <a:ext cx="6042084" cy="3553209"/>
          </a:xfrm>
          <a:prstGeom prst="rect">
            <a:avLst/>
          </a:prstGeom>
        </p:spPr>
      </p:pic>
      <p:sp>
        <p:nvSpPr>
          <p:cNvPr id="6" name="TextBox 5">
            <a:extLst>
              <a:ext uri="{FF2B5EF4-FFF2-40B4-BE49-F238E27FC236}">
                <a16:creationId xmlns:a16="http://schemas.microsoft.com/office/drawing/2014/main" id="{6586F02F-9E38-3340-AAA6-4E0CC0A88B4B}"/>
              </a:ext>
            </a:extLst>
          </p:cNvPr>
          <p:cNvSpPr txBox="1"/>
          <p:nvPr/>
        </p:nvSpPr>
        <p:spPr>
          <a:xfrm>
            <a:off x="5715001" y="5887323"/>
            <a:ext cx="2145139" cy="369332"/>
          </a:xfrm>
          <a:prstGeom prst="rect">
            <a:avLst/>
          </a:prstGeom>
          <a:noFill/>
        </p:spPr>
        <p:txBody>
          <a:bodyPr wrap="none" rtlCol="0">
            <a:spAutoFit/>
          </a:bodyPr>
          <a:lstStyle/>
          <a:p>
            <a:r>
              <a:rPr lang="en-US" dirty="0"/>
              <a:t>Filter acceptance = 2</a:t>
            </a:r>
          </a:p>
        </p:txBody>
      </p:sp>
    </p:spTree>
    <p:extLst>
      <p:ext uri="{BB962C8B-B14F-4D97-AF65-F5344CB8AC3E}">
        <p14:creationId xmlns:p14="http://schemas.microsoft.com/office/powerpoint/2010/main" val="24094709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4948</TotalTime>
  <Words>1359</Words>
  <Application>Microsoft Office PowerPoint</Application>
  <PresentationFormat>Widescreen</PresentationFormat>
  <Paragraphs>350</Paragraphs>
  <Slides>25</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Bookman Old Style (Headings)</vt:lpstr>
      <vt:lpstr>Arial</vt:lpstr>
      <vt:lpstr>Bookman Old Style</vt:lpstr>
      <vt:lpstr>Calibri</vt:lpstr>
      <vt:lpstr>Cambria Math</vt:lpstr>
      <vt:lpstr>Consolas</vt:lpstr>
      <vt:lpstr>Gill Sans MT</vt:lpstr>
      <vt:lpstr>Helvetica</vt:lpstr>
      <vt:lpstr>Wingdings</vt:lpstr>
      <vt:lpstr>Wingdings 3</vt:lpstr>
      <vt:lpstr>Origin</vt:lpstr>
      <vt:lpstr>Dr. Yifeng Zhu Electrical and Computer Engineering University of Maine</vt:lpstr>
      <vt:lpstr>Input Capture</vt:lpstr>
      <vt:lpstr>PowerPoint Presentation</vt:lpstr>
      <vt:lpstr>Input Capture</vt:lpstr>
      <vt:lpstr>Input Capture</vt:lpstr>
      <vt:lpstr>Input Capture</vt:lpstr>
      <vt:lpstr>PowerPoint Presentation</vt:lpstr>
      <vt:lpstr>PowerPoint Presentation</vt:lpstr>
      <vt:lpstr>Input Filtering</vt:lpstr>
      <vt:lpstr>Input Prescaler</vt:lpstr>
      <vt:lpstr>Input Capture Diagram</vt:lpstr>
      <vt:lpstr>Quiz: Input Capture</vt:lpstr>
      <vt:lpstr>Recall: Enable an Interrupt</vt:lpstr>
      <vt:lpstr>Timer DMA/Interrupt Enable Register (DIER)</vt:lpstr>
      <vt:lpstr>Timer DMA/Interrupt Enable Register (DIER)</vt:lpstr>
      <vt:lpstr>Find out the interrupt event</vt:lpstr>
      <vt:lpstr>Find out the interrupt event</vt:lpstr>
      <vt:lpstr>Find out the interrupt event</vt:lpstr>
      <vt:lpstr>Timer Status Register (SR)</vt:lpstr>
      <vt:lpstr>Timer Status Register (SR)</vt:lpstr>
      <vt:lpstr>Timer Status Register (SR)</vt:lpstr>
      <vt:lpstr>Channel 1 for Input Capture</vt:lpstr>
      <vt:lpstr>Ultrasonic Distance Sensor</vt:lpstr>
      <vt:lpstr>Ultrasonic Distance Sensor</vt:lpstr>
      <vt:lpstr>Ultrasonic Distance Sensor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Yifeng Zhu Electrical and Computer Engineering University of Maine</dc:title>
  <dc:creator>zhu</dc:creator>
  <cp:lastModifiedBy>Yifeng Zhu</cp:lastModifiedBy>
  <cp:revision>370</cp:revision>
  <dcterms:created xsi:type="dcterms:W3CDTF">2013-02-03T05:36:57Z</dcterms:created>
  <dcterms:modified xsi:type="dcterms:W3CDTF">2025-09-25T00:34:04Z</dcterms:modified>
</cp:coreProperties>
</file>